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9" r:id="rId4"/>
    <p:sldId id="270" r:id="rId5"/>
    <p:sldId id="260" r:id="rId6"/>
    <p:sldId id="261" r:id="rId7"/>
    <p:sldId id="262" r:id="rId8"/>
    <p:sldId id="263" r:id="rId9"/>
    <p:sldId id="264" r:id="rId10"/>
    <p:sldId id="265" r:id="rId11"/>
    <p:sldId id="272" r:id="rId12"/>
    <p:sldId id="273" r:id="rId13"/>
    <p:sldId id="268" r:id="rId14"/>
    <p:sldId id="271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2" d="100"/>
          <a:sy n="42" d="100"/>
        </p:scale>
        <p:origin x="-776" y="-1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D3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33943" y="2165819"/>
            <a:ext cx="6975042" cy="6377181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28700" y="1033403"/>
            <a:ext cx="377825" cy="511809"/>
          </a:xfrm>
          <a:custGeom>
            <a:avLst/>
            <a:gdLst/>
            <a:ahLst/>
            <a:cxnLst/>
            <a:rect l="l" t="t" r="r" b="b"/>
            <a:pathLst>
              <a:path w="377825" h="511809">
                <a:moveTo>
                  <a:pt x="45866" y="511728"/>
                </a:moveTo>
                <a:lnTo>
                  <a:pt x="6937" y="491428"/>
                </a:lnTo>
                <a:lnTo>
                  <a:pt x="4239" y="485518"/>
                </a:lnTo>
                <a:lnTo>
                  <a:pt x="1413" y="479608"/>
                </a:lnTo>
                <a:lnTo>
                  <a:pt x="0" y="473313"/>
                </a:lnTo>
                <a:lnTo>
                  <a:pt x="0" y="397382"/>
                </a:lnTo>
                <a:lnTo>
                  <a:pt x="5488" y="348818"/>
                </a:lnTo>
                <a:lnTo>
                  <a:pt x="5523" y="348513"/>
                </a:lnTo>
                <a:lnTo>
                  <a:pt x="21349" y="305596"/>
                </a:lnTo>
                <a:lnTo>
                  <a:pt x="45484" y="271234"/>
                </a:lnTo>
                <a:lnTo>
                  <a:pt x="76322" y="244570"/>
                </a:lnTo>
                <a:lnTo>
                  <a:pt x="112161" y="225607"/>
                </a:lnTo>
                <a:lnTo>
                  <a:pt x="149757" y="214687"/>
                </a:lnTo>
                <a:lnTo>
                  <a:pt x="188605" y="211089"/>
                </a:lnTo>
                <a:lnTo>
                  <a:pt x="208138" y="211984"/>
                </a:lnTo>
                <a:lnTo>
                  <a:pt x="246529" y="219219"/>
                </a:lnTo>
                <a:lnTo>
                  <a:pt x="300889" y="244570"/>
                </a:lnTo>
                <a:lnTo>
                  <a:pt x="306299" y="249247"/>
                </a:lnTo>
                <a:lnTo>
                  <a:pt x="188605" y="249247"/>
                </a:lnTo>
                <a:lnTo>
                  <a:pt x="172566" y="249972"/>
                </a:lnTo>
                <a:lnTo>
                  <a:pt x="126422" y="260939"/>
                </a:lnTo>
                <a:lnTo>
                  <a:pt x="91709" y="280596"/>
                </a:lnTo>
                <a:lnTo>
                  <a:pt x="63693" y="309889"/>
                </a:lnTo>
                <a:lnTo>
                  <a:pt x="44975" y="348818"/>
                </a:lnTo>
                <a:lnTo>
                  <a:pt x="38157" y="397382"/>
                </a:lnTo>
                <a:lnTo>
                  <a:pt x="38157" y="467917"/>
                </a:lnTo>
                <a:lnTo>
                  <a:pt x="38286" y="468816"/>
                </a:lnTo>
                <a:lnTo>
                  <a:pt x="38630" y="469390"/>
                </a:lnTo>
                <a:lnTo>
                  <a:pt x="38928" y="470101"/>
                </a:lnTo>
                <a:lnTo>
                  <a:pt x="39571" y="470872"/>
                </a:lnTo>
                <a:lnTo>
                  <a:pt x="40470" y="471514"/>
                </a:lnTo>
                <a:lnTo>
                  <a:pt x="41241" y="472285"/>
                </a:lnTo>
                <a:lnTo>
                  <a:pt x="42783" y="472928"/>
                </a:lnTo>
                <a:lnTo>
                  <a:pt x="43554" y="473185"/>
                </a:lnTo>
                <a:lnTo>
                  <a:pt x="136616" y="473185"/>
                </a:lnTo>
                <a:lnTo>
                  <a:pt x="129377" y="478838"/>
                </a:lnTo>
                <a:lnTo>
                  <a:pt x="110541" y="490409"/>
                </a:lnTo>
                <a:lnTo>
                  <a:pt x="91139" y="499426"/>
                </a:lnTo>
                <a:lnTo>
                  <a:pt x="71616" y="506083"/>
                </a:lnTo>
                <a:lnTo>
                  <a:pt x="52419" y="510572"/>
                </a:lnTo>
                <a:lnTo>
                  <a:pt x="45866" y="511728"/>
                </a:lnTo>
                <a:close/>
              </a:path>
              <a:path w="377825" h="511809">
                <a:moveTo>
                  <a:pt x="377211" y="473185"/>
                </a:moveTo>
                <a:lnTo>
                  <a:pt x="333657" y="473185"/>
                </a:lnTo>
                <a:lnTo>
                  <a:pt x="335199" y="472671"/>
                </a:lnTo>
                <a:lnTo>
                  <a:pt x="335970" y="472285"/>
                </a:lnTo>
                <a:lnTo>
                  <a:pt x="336741" y="471514"/>
                </a:lnTo>
                <a:lnTo>
                  <a:pt x="337640" y="470872"/>
                </a:lnTo>
                <a:lnTo>
                  <a:pt x="338282" y="470101"/>
                </a:lnTo>
                <a:lnTo>
                  <a:pt x="338695" y="469390"/>
                </a:lnTo>
                <a:lnTo>
                  <a:pt x="338925" y="468816"/>
                </a:lnTo>
                <a:lnTo>
                  <a:pt x="339053" y="467917"/>
                </a:lnTo>
                <a:lnTo>
                  <a:pt x="339053" y="397382"/>
                </a:lnTo>
                <a:lnTo>
                  <a:pt x="332238" y="348818"/>
                </a:lnTo>
                <a:lnTo>
                  <a:pt x="313534" y="309889"/>
                </a:lnTo>
                <a:lnTo>
                  <a:pt x="285556" y="280596"/>
                </a:lnTo>
                <a:lnTo>
                  <a:pt x="250917" y="260939"/>
                </a:lnTo>
                <a:lnTo>
                  <a:pt x="204647" y="249972"/>
                </a:lnTo>
                <a:lnTo>
                  <a:pt x="188605" y="249247"/>
                </a:lnTo>
                <a:lnTo>
                  <a:pt x="306299" y="249247"/>
                </a:lnTo>
                <a:lnTo>
                  <a:pt x="331727" y="271234"/>
                </a:lnTo>
                <a:lnTo>
                  <a:pt x="355861" y="305596"/>
                </a:lnTo>
                <a:lnTo>
                  <a:pt x="371590" y="347647"/>
                </a:lnTo>
                <a:lnTo>
                  <a:pt x="377211" y="397382"/>
                </a:lnTo>
                <a:lnTo>
                  <a:pt x="377211" y="473185"/>
                </a:lnTo>
                <a:close/>
              </a:path>
              <a:path w="377825" h="511809">
                <a:moveTo>
                  <a:pt x="190790" y="360252"/>
                </a:moveTo>
                <a:lnTo>
                  <a:pt x="186421" y="360252"/>
                </a:lnTo>
                <a:lnTo>
                  <a:pt x="184494" y="359353"/>
                </a:lnTo>
                <a:lnTo>
                  <a:pt x="171389" y="317726"/>
                </a:lnTo>
                <a:lnTo>
                  <a:pt x="172190" y="306954"/>
                </a:lnTo>
                <a:lnTo>
                  <a:pt x="186421" y="275200"/>
                </a:lnTo>
                <a:lnTo>
                  <a:pt x="190790" y="275200"/>
                </a:lnTo>
                <a:lnTo>
                  <a:pt x="205822" y="317726"/>
                </a:lnTo>
                <a:lnTo>
                  <a:pt x="205021" y="328518"/>
                </a:lnTo>
                <a:lnTo>
                  <a:pt x="190790" y="360252"/>
                </a:lnTo>
                <a:close/>
              </a:path>
              <a:path w="377825" h="511809">
                <a:moveTo>
                  <a:pt x="136616" y="473185"/>
                </a:moveTo>
                <a:lnTo>
                  <a:pt x="44581" y="473185"/>
                </a:lnTo>
                <a:lnTo>
                  <a:pt x="45609" y="472928"/>
                </a:lnTo>
                <a:lnTo>
                  <a:pt x="45738" y="472928"/>
                </a:lnTo>
                <a:lnTo>
                  <a:pt x="61286" y="469390"/>
                </a:lnTo>
                <a:lnTo>
                  <a:pt x="107664" y="447746"/>
                </a:lnTo>
                <a:lnTo>
                  <a:pt x="140565" y="415044"/>
                </a:lnTo>
                <a:lnTo>
                  <a:pt x="153402" y="393400"/>
                </a:lnTo>
                <a:lnTo>
                  <a:pt x="158927" y="387618"/>
                </a:lnTo>
                <a:lnTo>
                  <a:pt x="165736" y="383507"/>
                </a:lnTo>
                <a:lnTo>
                  <a:pt x="172546" y="379524"/>
                </a:lnTo>
                <a:lnTo>
                  <a:pt x="180383" y="377211"/>
                </a:lnTo>
                <a:lnTo>
                  <a:pt x="196828" y="377211"/>
                </a:lnTo>
                <a:lnTo>
                  <a:pt x="227791" y="400723"/>
                </a:lnTo>
                <a:lnTo>
                  <a:pt x="236664" y="415044"/>
                </a:lnTo>
                <a:lnTo>
                  <a:pt x="237028" y="415498"/>
                </a:lnTo>
                <a:lnTo>
                  <a:pt x="187192" y="415498"/>
                </a:lnTo>
                <a:lnTo>
                  <a:pt x="186164" y="415755"/>
                </a:lnTo>
                <a:lnTo>
                  <a:pt x="184366" y="416783"/>
                </a:lnTo>
                <a:lnTo>
                  <a:pt x="183595" y="417554"/>
                </a:lnTo>
                <a:lnTo>
                  <a:pt x="182952" y="418710"/>
                </a:lnTo>
                <a:lnTo>
                  <a:pt x="171654" y="437012"/>
                </a:lnTo>
                <a:lnTo>
                  <a:pt x="158766" y="453062"/>
                </a:lnTo>
                <a:lnTo>
                  <a:pt x="144578" y="466967"/>
                </a:lnTo>
                <a:lnTo>
                  <a:pt x="136616" y="473185"/>
                </a:lnTo>
                <a:close/>
              </a:path>
              <a:path w="377825" h="511809">
                <a:moveTo>
                  <a:pt x="331473" y="511728"/>
                </a:moveTo>
                <a:lnTo>
                  <a:pt x="286088" y="499426"/>
                </a:lnTo>
                <a:lnTo>
                  <a:pt x="247834" y="478838"/>
                </a:lnTo>
                <a:lnTo>
                  <a:pt x="218493" y="453062"/>
                </a:lnTo>
                <a:lnTo>
                  <a:pt x="194258" y="418710"/>
                </a:lnTo>
                <a:lnTo>
                  <a:pt x="193616" y="417554"/>
                </a:lnTo>
                <a:lnTo>
                  <a:pt x="192845" y="416783"/>
                </a:lnTo>
                <a:lnTo>
                  <a:pt x="191946" y="416269"/>
                </a:lnTo>
                <a:lnTo>
                  <a:pt x="191175" y="415755"/>
                </a:lnTo>
                <a:lnTo>
                  <a:pt x="190019" y="415498"/>
                </a:lnTo>
                <a:lnTo>
                  <a:pt x="237028" y="415498"/>
                </a:lnTo>
                <a:lnTo>
                  <a:pt x="246742" y="427607"/>
                </a:lnTo>
                <a:lnTo>
                  <a:pt x="257783" y="438483"/>
                </a:lnTo>
                <a:lnTo>
                  <a:pt x="300173" y="464095"/>
                </a:lnTo>
                <a:lnTo>
                  <a:pt x="331473" y="472928"/>
                </a:lnTo>
                <a:lnTo>
                  <a:pt x="331602" y="472928"/>
                </a:lnTo>
                <a:lnTo>
                  <a:pt x="332758" y="473185"/>
                </a:lnTo>
                <a:lnTo>
                  <a:pt x="377211" y="473185"/>
                </a:lnTo>
                <a:lnTo>
                  <a:pt x="377211" y="473313"/>
                </a:lnTo>
                <a:lnTo>
                  <a:pt x="350359" y="508131"/>
                </a:lnTo>
                <a:lnTo>
                  <a:pt x="337897" y="511471"/>
                </a:lnTo>
                <a:lnTo>
                  <a:pt x="331473" y="511728"/>
                </a:lnTo>
                <a:close/>
              </a:path>
              <a:path w="377825" h="511809">
                <a:moveTo>
                  <a:pt x="188605" y="183081"/>
                </a:moveTo>
                <a:lnTo>
                  <a:pt x="137403" y="167417"/>
                </a:lnTo>
                <a:lnTo>
                  <a:pt x="104276" y="127145"/>
                </a:lnTo>
                <a:lnTo>
                  <a:pt x="97129" y="91604"/>
                </a:lnTo>
                <a:lnTo>
                  <a:pt x="98974" y="73140"/>
                </a:lnTo>
                <a:lnTo>
                  <a:pt x="123852" y="26851"/>
                </a:lnTo>
                <a:lnTo>
                  <a:pt x="170141" y="1864"/>
                </a:lnTo>
                <a:lnTo>
                  <a:pt x="188605" y="0"/>
                </a:lnTo>
                <a:lnTo>
                  <a:pt x="207070" y="1864"/>
                </a:lnTo>
                <a:lnTo>
                  <a:pt x="224258" y="7210"/>
                </a:lnTo>
                <a:lnTo>
                  <a:pt x="239808" y="15664"/>
                </a:lnTo>
                <a:lnTo>
                  <a:pt x="253358" y="26851"/>
                </a:lnTo>
                <a:lnTo>
                  <a:pt x="262693" y="38158"/>
                </a:lnTo>
                <a:lnTo>
                  <a:pt x="188605" y="38158"/>
                </a:lnTo>
                <a:lnTo>
                  <a:pt x="177843" y="39252"/>
                </a:lnTo>
                <a:lnTo>
                  <a:pt x="144339" y="61721"/>
                </a:lnTo>
                <a:lnTo>
                  <a:pt x="135287" y="91604"/>
                </a:lnTo>
                <a:lnTo>
                  <a:pt x="136361" y="102310"/>
                </a:lnTo>
                <a:lnTo>
                  <a:pt x="158776" y="135763"/>
                </a:lnTo>
                <a:lnTo>
                  <a:pt x="188605" y="144923"/>
                </a:lnTo>
                <a:lnTo>
                  <a:pt x="262694" y="144923"/>
                </a:lnTo>
                <a:lnTo>
                  <a:pt x="253358" y="156229"/>
                </a:lnTo>
                <a:lnTo>
                  <a:pt x="239808" y="167417"/>
                </a:lnTo>
                <a:lnTo>
                  <a:pt x="224258" y="175870"/>
                </a:lnTo>
                <a:lnTo>
                  <a:pt x="207070" y="181216"/>
                </a:lnTo>
                <a:lnTo>
                  <a:pt x="188605" y="183081"/>
                </a:lnTo>
                <a:close/>
              </a:path>
              <a:path w="377825" h="511809">
                <a:moveTo>
                  <a:pt x="262694" y="144923"/>
                </a:moveTo>
                <a:lnTo>
                  <a:pt x="188605" y="144923"/>
                </a:lnTo>
                <a:lnTo>
                  <a:pt x="199386" y="143829"/>
                </a:lnTo>
                <a:lnTo>
                  <a:pt x="209419" y="140699"/>
                </a:lnTo>
                <a:lnTo>
                  <a:pt x="237764" y="112305"/>
                </a:lnTo>
                <a:lnTo>
                  <a:pt x="241924" y="91604"/>
                </a:lnTo>
                <a:lnTo>
                  <a:pt x="240850" y="80824"/>
                </a:lnTo>
                <a:lnTo>
                  <a:pt x="218489" y="47318"/>
                </a:lnTo>
                <a:lnTo>
                  <a:pt x="188605" y="38158"/>
                </a:lnTo>
                <a:lnTo>
                  <a:pt x="262693" y="38158"/>
                </a:lnTo>
                <a:lnTo>
                  <a:pt x="264546" y="40402"/>
                </a:lnTo>
                <a:lnTo>
                  <a:pt x="273000" y="55952"/>
                </a:lnTo>
                <a:lnTo>
                  <a:pt x="278345" y="73140"/>
                </a:lnTo>
                <a:lnTo>
                  <a:pt x="280210" y="91604"/>
                </a:lnTo>
                <a:lnTo>
                  <a:pt x="278345" y="109995"/>
                </a:lnTo>
                <a:lnTo>
                  <a:pt x="273000" y="127145"/>
                </a:lnTo>
                <a:lnTo>
                  <a:pt x="264546" y="142681"/>
                </a:lnTo>
                <a:lnTo>
                  <a:pt x="262694" y="144923"/>
                </a:lnTo>
                <a:close/>
              </a:path>
            </a:pathLst>
          </a:custGeom>
          <a:solidFill>
            <a:srgbClr val="D9D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0115314"/>
            <a:ext cx="9144000" cy="172085"/>
          </a:xfrm>
          <a:custGeom>
            <a:avLst/>
            <a:gdLst/>
            <a:ahLst/>
            <a:cxnLst/>
            <a:rect l="l" t="t" r="r" b="b"/>
            <a:pathLst>
              <a:path w="9144000" h="172084">
                <a:moveTo>
                  <a:pt x="0" y="0"/>
                </a:moveTo>
                <a:lnTo>
                  <a:pt x="9143789" y="0"/>
                </a:lnTo>
                <a:lnTo>
                  <a:pt x="9143789" y="171685"/>
                </a:lnTo>
                <a:lnTo>
                  <a:pt x="0" y="171684"/>
                </a:lnTo>
                <a:lnTo>
                  <a:pt x="0" y="0"/>
                </a:lnTo>
                <a:close/>
              </a:path>
            </a:pathLst>
          </a:custGeom>
          <a:solidFill>
            <a:srgbClr val="6A81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9143999" y="10115314"/>
            <a:ext cx="9144000" cy="172085"/>
          </a:xfrm>
          <a:custGeom>
            <a:avLst/>
            <a:gdLst/>
            <a:ahLst/>
            <a:cxnLst/>
            <a:rect l="l" t="t" r="r" b="b"/>
            <a:pathLst>
              <a:path w="9144000" h="172084">
                <a:moveTo>
                  <a:pt x="9143999" y="171685"/>
                </a:moveTo>
                <a:lnTo>
                  <a:pt x="0" y="171685"/>
                </a:lnTo>
                <a:lnTo>
                  <a:pt x="0" y="0"/>
                </a:lnTo>
                <a:lnTo>
                  <a:pt x="9143999" y="0"/>
                </a:lnTo>
                <a:lnTo>
                  <a:pt x="9143999" y="171685"/>
                </a:lnTo>
                <a:close/>
              </a:path>
            </a:pathLst>
          </a:custGeom>
          <a:solidFill>
            <a:srgbClr val="D9D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028700" y="923925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767059" y="102870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bg 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7927" y="1761744"/>
            <a:ext cx="5714999" cy="338937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1480015"/>
            <a:ext cx="5572759" cy="3522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1D372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rgbClr val="1D372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D37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6896" y="1953165"/>
            <a:ext cx="17314207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68542" y="4180429"/>
            <a:ext cx="8684894" cy="3625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rgbClr val="1D372A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1/23/2026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381000" y="1480015"/>
            <a:ext cx="8458200" cy="3556102"/>
          </a:xfrm>
          <a:prstGeom prst="rect">
            <a:avLst/>
          </a:prstGeom>
        </p:spPr>
        <p:txBody>
          <a:bodyPr vert="horz" wrap="square" lIns="0" tIns="367030" rIns="0" bIns="0" rtlCol="0">
            <a:spAutoFit/>
          </a:bodyPr>
          <a:lstStyle/>
          <a:p>
            <a:pPr marL="12700" marR="5080">
              <a:lnSpc>
                <a:spcPct val="74700"/>
              </a:lnSpc>
              <a:spcBef>
                <a:spcPts val="2890"/>
              </a:spcBef>
            </a:pPr>
            <a:r>
              <a:rPr lang="en-IN" sz="9200" b="0" spc="-1080" dirty="0" err="1" smtClean="0">
                <a:solidFill>
                  <a:srgbClr val="D9D6CC"/>
                </a:solidFill>
              </a:rPr>
              <a:t>WellNest</a:t>
            </a:r>
            <a:r>
              <a:rPr lang="en-IN" sz="9200" b="0" spc="-1080" dirty="0" smtClean="0">
                <a:solidFill>
                  <a:srgbClr val="D9D6CC"/>
                </a:solidFill>
              </a:rPr>
              <a:t> </a:t>
            </a:r>
            <a:r>
              <a:rPr lang="en-IN" sz="9200" b="0" spc="-1080" dirty="0" smtClean="0">
                <a:solidFill>
                  <a:srgbClr val="D9D6CC"/>
                </a:solidFill>
              </a:rPr>
              <a:t>: </a:t>
            </a:r>
            <a:r>
              <a:rPr sz="9200" b="0" spc="-1080" dirty="0" smtClean="0">
                <a:solidFill>
                  <a:srgbClr val="D9D6CC"/>
                </a:solidFill>
                <a:latin typeface="Times New Roman"/>
                <a:cs typeface="Times New Roman"/>
              </a:rPr>
              <a:t>S</a:t>
            </a:r>
            <a:r>
              <a:rPr sz="9200" b="0" spc="-1060" dirty="0" smtClean="0">
                <a:solidFill>
                  <a:srgbClr val="D9D6CC"/>
                </a:solidFill>
                <a:latin typeface="Times New Roman"/>
                <a:cs typeface="Times New Roman"/>
              </a:rPr>
              <a:t>m</a:t>
            </a:r>
            <a:r>
              <a:rPr sz="9200" b="0" spc="-1015" dirty="0" smtClean="0">
                <a:solidFill>
                  <a:srgbClr val="D9D6CC"/>
                </a:solidFill>
                <a:latin typeface="Times New Roman"/>
                <a:cs typeface="Times New Roman"/>
              </a:rPr>
              <a:t>a</a:t>
            </a:r>
            <a:r>
              <a:rPr sz="9200" b="0" spc="-935" dirty="0" smtClean="0">
                <a:solidFill>
                  <a:srgbClr val="D9D6CC"/>
                </a:solidFill>
                <a:latin typeface="Times New Roman"/>
                <a:cs typeface="Times New Roman"/>
              </a:rPr>
              <a:t>r</a:t>
            </a:r>
            <a:r>
              <a:rPr sz="9200" b="0" spc="-430" dirty="0" smtClean="0">
                <a:solidFill>
                  <a:srgbClr val="D9D6CC"/>
                </a:solidFill>
                <a:latin typeface="Times New Roman"/>
                <a:cs typeface="Times New Roman"/>
              </a:rPr>
              <a:t>t</a:t>
            </a:r>
            <a:r>
              <a:rPr sz="9200" b="0" spc="-156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9200" b="0" spc="-975" dirty="0">
                <a:solidFill>
                  <a:srgbClr val="D9D6CC"/>
                </a:solidFill>
                <a:latin typeface="Times New Roman"/>
                <a:cs typeface="Times New Roman"/>
              </a:rPr>
              <a:t>H</a:t>
            </a:r>
            <a:r>
              <a:rPr sz="9200" b="0" spc="-1070" dirty="0">
                <a:solidFill>
                  <a:srgbClr val="D9D6CC"/>
                </a:solidFill>
                <a:latin typeface="Times New Roman"/>
                <a:cs typeface="Times New Roman"/>
              </a:rPr>
              <a:t>e</a:t>
            </a:r>
            <a:r>
              <a:rPr sz="9200" b="0" spc="-1180" dirty="0">
                <a:solidFill>
                  <a:srgbClr val="D9D6CC"/>
                </a:solidFill>
                <a:latin typeface="Times New Roman"/>
                <a:cs typeface="Times New Roman"/>
              </a:rPr>
              <a:t>a</a:t>
            </a:r>
            <a:r>
              <a:rPr sz="9200" b="0" spc="-969" dirty="0">
                <a:solidFill>
                  <a:srgbClr val="D9D6CC"/>
                </a:solidFill>
                <a:latin typeface="Times New Roman"/>
                <a:cs typeface="Times New Roman"/>
              </a:rPr>
              <a:t>l</a:t>
            </a:r>
            <a:r>
              <a:rPr sz="9200" b="0" spc="-875" dirty="0">
                <a:solidFill>
                  <a:srgbClr val="D9D6CC"/>
                </a:solidFill>
                <a:latin typeface="Times New Roman"/>
                <a:cs typeface="Times New Roman"/>
              </a:rPr>
              <a:t>t</a:t>
            </a:r>
            <a:r>
              <a:rPr sz="9200" b="0" spc="-390" dirty="0">
                <a:solidFill>
                  <a:srgbClr val="D9D6CC"/>
                </a:solidFill>
                <a:latin typeface="Times New Roman"/>
                <a:cs typeface="Times New Roman"/>
              </a:rPr>
              <a:t>h</a:t>
            </a:r>
            <a:r>
              <a:rPr sz="9200" b="0" spc="-15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lang="en-IN" sz="9200" b="0" spc="-156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9200" b="0" spc="-1770" dirty="0" smtClean="0">
                <a:solidFill>
                  <a:srgbClr val="D9D6CC"/>
                </a:solidFill>
                <a:latin typeface="Times New Roman"/>
                <a:cs typeface="Times New Roman"/>
              </a:rPr>
              <a:t>&amp; </a:t>
            </a:r>
            <a:r>
              <a:rPr lang="en-IN" sz="9200" b="0" spc="-177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  </a:t>
            </a:r>
            <a:r>
              <a:rPr sz="9200" b="0" spc="-975" dirty="0" smtClean="0">
                <a:solidFill>
                  <a:srgbClr val="D9D6CC"/>
                </a:solidFill>
                <a:latin typeface="Times New Roman"/>
                <a:cs typeface="Times New Roman"/>
              </a:rPr>
              <a:t>F</a:t>
            </a:r>
            <a:r>
              <a:rPr sz="9200" b="0" spc="-1015" dirty="0" smtClean="0">
                <a:solidFill>
                  <a:srgbClr val="D9D6CC"/>
                </a:solidFill>
                <a:latin typeface="Times New Roman"/>
                <a:cs typeface="Times New Roman"/>
              </a:rPr>
              <a:t>i</a:t>
            </a:r>
            <a:r>
              <a:rPr sz="9200" b="0" spc="-919" dirty="0" smtClean="0">
                <a:solidFill>
                  <a:srgbClr val="D9D6CC"/>
                </a:solidFill>
                <a:latin typeface="Times New Roman"/>
                <a:cs typeface="Times New Roman"/>
              </a:rPr>
              <a:t>t</a:t>
            </a:r>
            <a:r>
              <a:rPr sz="9200" b="0" spc="-1019" dirty="0" smtClean="0">
                <a:solidFill>
                  <a:srgbClr val="D9D6CC"/>
                </a:solidFill>
                <a:latin typeface="Times New Roman"/>
                <a:cs typeface="Times New Roman"/>
              </a:rPr>
              <a:t>n</a:t>
            </a:r>
            <a:r>
              <a:rPr sz="9200" b="0" spc="-1115" dirty="0" smtClean="0">
                <a:solidFill>
                  <a:srgbClr val="D9D6CC"/>
                </a:solidFill>
                <a:latin typeface="Times New Roman"/>
                <a:cs typeface="Times New Roman"/>
              </a:rPr>
              <a:t>e</a:t>
            </a:r>
            <a:r>
              <a:rPr sz="9200" b="0" spc="-1130" dirty="0" smtClean="0">
                <a:solidFill>
                  <a:srgbClr val="D9D6CC"/>
                </a:solidFill>
                <a:latin typeface="Times New Roman"/>
                <a:cs typeface="Times New Roman"/>
              </a:rPr>
              <a:t>s</a:t>
            </a:r>
            <a:r>
              <a:rPr sz="9200" b="0" spc="-434" dirty="0" smtClean="0">
                <a:solidFill>
                  <a:srgbClr val="D9D6CC"/>
                </a:solidFill>
                <a:latin typeface="Times New Roman"/>
                <a:cs typeface="Times New Roman"/>
              </a:rPr>
              <a:t>s</a:t>
            </a:r>
            <a:r>
              <a:rPr sz="9200" b="0" spc="-944" dirty="0" smtClean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9200" b="0" spc="-1210" dirty="0">
                <a:solidFill>
                  <a:srgbClr val="D9D6CC"/>
                </a:solidFill>
                <a:latin typeface="Times New Roman"/>
                <a:cs typeface="Times New Roman"/>
              </a:rPr>
              <a:t>C</a:t>
            </a:r>
            <a:r>
              <a:rPr sz="9200" b="0" spc="-1150" dirty="0">
                <a:solidFill>
                  <a:srgbClr val="D9D6CC"/>
                </a:solidFill>
                <a:latin typeface="Times New Roman"/>
                <a:cs typeface="Times New Roman"/>
              </a:rPr>
              <a:t>o</a:t>
            </a:r>
            <a:r>
              <a:rPr sz="9200" b="0" spc="-1195" dirty="0">
                <a:solidFill>
                  <a:srgbClr val="D9D6CC"/>
                </a:solidFill>
                <a:latin typeface="Times New Roman"/>
                <a:cs typeface="Times New Roman"/>
              </a:rPr>
              <a:t>m</a:t>
            </a:r>
            <a:r>
              <a:rPr sz="9200" b="0" spc="-1150" dirty="0">
                <a:solidFill>
                  <a:srgbClr val="D9D6CC"/>
                </a:solidFill>
                <a:latin typeface="Times New Roman"/>
                <a:cs typeface="Times New Roman"/>
              </a:rPr>
              <a:t>pan</a:t>
            </a:r>
            <a:r>
              <a:rPr sz="9200" b="0" spc="-1145" dirty="0">
                <a:solidFill>
                  <a:srgbClr val="D9D6CC"/>
                </a:solidFill>
                <a:latin typeface="Times New Roman"/>
                <a:cs typeface="Times New Roman"/>
              </a:rPr>
              <a:t>i</a:t>
            </a:r>
            <a:r>
              <a:rPr sz="9200" b="0" spc="-1150" dirty="0">
                <a:solidFill>
                  <a:srgbClr val="D9D6CC"/>
                </a:solidFill>
                <a:latin typeface="Times New Roman"/>
                <a:cs typeface="Times New Roman"/>
              </a:rPr>
              <a:t>o</a:t>
            </a:r>
            <a:r>
              <a:rPr sz="9200" b="0" spc="-565" dirty="0">
                <a:solidFill>
                  <a:srgbClr val="D9D6CC"/>
                </a:solidFill>
                <a:latin typeface="Times New Roman"/>
                <a:cs typeface="Times New Roman"/>
              </a:rPr>
              <a:t>n</a:t>
            </a:r>
            <a:endParaRPr sz="92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800" y="5600700"/>
            <a:ext cx="7315200" cy="3634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4000" spc="-25" dirty="0" smtClean="0">
                <a:solidFill>
                  <a:srgbClr val="D9D6CC"/>
                </a:solidFill>
                <a:latin typeface="Times New Roman"/>
                <a:cs typeface="Times New Roman"/>
              </a:rPr>
              <a:t>BY</a:t>
            </a:r>
            <a:r>
              <a:rPr lang="en-IN" sz="4000" spc="-25" dirty="0" smtClean="0">
                <a:solidFill>
                  <a:srgbClr val="D9D6CC"/>
                </a:solidFill>
                <a:latin typeface="Times New Roman"/>
                <a:cs typeface="Times New Roman"/>
              </a:rPr>
              <a:t> :</a:t>
            </a:r>
          </a:p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IN" sz="4000" spc="-25" dirty="0" err="1" smtClean="0">
                <a:solidFill>
                  <a:srgbClr val="D9D6CC"/>
                </a:solidFill>
                <a:latin typeface="Times New Roman"/>
                <a:cs typeface="Times New Roman"/>
              </a:rPr>
              <a:t>Tamann</a:t>
            </a:r>
            <a:r>
              <a:rPr lang="en-IN" sz="4000" spc="-25" dirty="0" err="1" smtClean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endParaRPr lang="en-IN" sz="4000" spc="-25" dirty="0" smtClean="0">
              <a:solidFill>
                <a:srgbClr val="D9D6CC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IN" sz="4000" spc="-25" dirty="0" err="1" smtClean="0">
                <a:solidFill>
                  <a:srgbClr val="D9D6CC"/>
                </a:solidFill>
                <a:latin typeface="Times New Roman"/>
                <a:cs typeface="Times New Roman"/>
              </a:rPr>
              <a:t>Akalya</a:t>
            </a:r>
            <a:r>
              <a:rPr lang="en-IN" sz="4000" spc="-25" dirty="0" smtClean="0">
                <a:solidFill>
                  <a:srgbClr val="D9D6CC"/>
                </a:solidFill>
                <a:latin typeface="Times New Roman"/>
                <a:cs typeface="Times New Roman"/>
              </a:rPr>
              <a:t> B</a:t>
            </a:r>
          </a:p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IN" sz="4000" spc="-25" dirty="0" err="1" smtClean="0">
                <a:solidFill>
                  <a:srgbClr val="D9D6CC"/>
                </a:solidFill>
                <a:latin typeface="Times New Roman"/>
                <a:cs typeface="Times New Roman"/>
              </a:rPr>
              <a:t>Saloni</a:t>
            </a:r>
            <a:r>
              <a:rPr lang="en-IN" sz="4000" spc="-25" dirty="0" smtClean="0">
                <a:solidFill>
                  <a:srgbClr val="D9D6CC"/>
                </a:solidFill>
                <a:latin typeface="Times New Roman"/>
                <a:cs typeface="Times New Roman"/>
              </a:rPr>
              <a:t> Dash</a:t>
            </a:r>
          </a:p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lang="en-IN" sz="4000" spc="-25" dirty="0" smtClean="0">
                <a:solidFill>
                  <a:srgbClr val="D9D6CC"/>
                </a:solidFill>
                <a:latin typeface="Times New Roman"/>
                <a:cs typeface="Times New Roman"/>
              </a:rPr>
              <a:t>Mohammad </a:t>
            </a:r>
            <a:r>
              <a:rPr lang="en-IN" sz="4000" spc="-25" dirty="0" err="1" smtClean="0">
                <a:solidFill>
                  <a:srgbClr val="D9D6CC"/>
                </a:solidFill>
                <a:latin typeface="Times New Roman"/>
                <a:cs typeface="Times New Roman"/>
              </a:rPr>
              <a:t>Saidanima</a:t>
            </a:r>
            <a:endParaRPr lang="en-IN" sz="4000" spc="-25" dirty="0" smtClean="0">
              <a:solidFill>
                <a:srgbClr val="D9D6CC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6885" y="3048000"/>
            <a:ext cx="8135971" cy="524636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053574" y="3145834"/>
            <a:ext cx="6929626" cy="325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000" spc="-7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module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provides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health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blog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where</a:t>
            </a:r>
            <a:r>
              <a:rPr sz="3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trainers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can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share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fitness</a:t>
            </a:r>
            <a:r>
              <a:rPr sz="3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wellness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content.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lang="en-IN" sz="3000" spc="-55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000" spc="-5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also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recommends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suitable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trainers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000" spc="-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imes New Roman"/>
                <a:cs typeface="Times New Roman"/>
              </a:rPr>
              <a:t>user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fitness</a:t>
            </a:r>
            <a:r>
              <a:rPr sz="30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goals,</a:t>
            </a:r>
            <a:r>
              <a:rPr sz="30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supporting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guidance,</a:t>
            </a:r>
            <a:r>
              <a:rPr sz="3000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motivation,</a:t>
            </a:r>
            <a:r>
              <a:rPr sz="3000" spc="-1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community</a:t>
            </a:r>
            <a:r>
              <a:rPr sz="3000" spc="-1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engagement.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165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spc="-55" dirty="0"/>
              <a:t> </a:t>
            </a:r>
            <a:r>
              <a:rPr dirty="0"/>
              <a:t>5</a:t>
            </a:r>
            <a:r>
              <a:rPr spc="-55" dirty="0"/>
              <a:t> </a:t>
            </a:r>
            <a:r>
              <a:rPr dirty="0"/>
              <a:t>–</a:t>
            </a:r>
            <a:r>
              <a:rPr spc="-50" dirty="0"/>
              <a:t> </a:t>
            </a:r>
            <a:r>
              <a:rPr dirty="0"/>
              <a:t>Health</a:t>
            </a:r>
            <a:r>
              <a:rPr spc="-55" dirty="0"/>
              <a:t> </a:t>
            </a:r>
            <a:r>
              <a:rPr dirty="0"/>
              <a:t>Blog</a:t>
            </a:r>
            <a:r>
              <a:rPr spc="-55" dirty="0"/>
              <a:t> </a:t>
            </a:r>
            <a:r>
              <a:rPr dirty="0"/>
              <a:t>&amp;</a:t>
            </a:r>
            <a:r>
              <a:rPr spc="-120" dirty="0"/>
              <a:t> </a:t>
            </a:r>
            <a:r>
              <a:rPr spc="-35" dirty="0"/>
              <a:t>Trainer</a:t>
            </a:r>
            <a:r>
              <a:rPr spc="-120" dirty="0"/>
              <a:t> </a:t>
            </a:r>
            <a:r>
              <a:rPr spc="-10" dirty="0"/>
              <a:t>Suggestion</a:t>
            </a:r>
          </a:p>
        </p:txBody>
      </p:sp>
      <p:sp>
        <p:nvSpPr>
          <p:cNvPr id="7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00" y="934187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/>
          <p:cNvSpPr txBox="1">
            <a:spLocks noGrp="1"/>
          </p:cNvSpPr>
          <p:nvPr>
            <p:ph type="title"/>
          </p:nvPr>
        </p:nvSpPr>
        <p:spPr>
          <a:xfrm>
            <a:off x="914400" y="1104900"/>
            <a:ext cx="4724400" cy="1871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100" b="0" spc="-1710" dirty="0">
                <a:solidFill>
                  <a:schemeClr val="bg2"/>
                </a:solidFill>
                <a:latin typeface="Times New Roman"/>
                <a:cs typeface="Times New Roman"/>
              </a:rPr>
              <a:t>O</a:t>
            </a:r>
            <a:r>
              <a:rPr sz="12100" b="0" spc="-1645" dirty="0">
                <a:solidFill>
                  <a:schemeClr val="bg2"/>
                </a:solidFill>
                <a:latin typeface="Times New Roman"/>
                <a:cs typeface="Times New Roman"/>
              </a:rPr>
              <a:t>u</a:t>
            </a:r>
            <a:r>
              <a:rPr sz="12100" b="0" spc="-1510" dirty="0">
                <a:solidFill>
                  <a:schemeClr val="bg2"/>
                </a:solidFill>
                <a:latin typeface="Times New Roman"/>
                <a:cs typeface="Times New Roman"/>
              </a:rPr>
              <a:t>t</a:t>
            </a:r>
            <a:r>
              <a:rPr sz="12100" b="0" spc="-1764" dirty="0">
                <a:solidFill>
                  <a:schemeClr val="bg2"/>
                </a:solidFill>
                <a:latin typeface="Times New Roman"/>
                <a:cs typeface="Times New Roman"/>
              </a:rPr>
              <a:t>c</a:t>
            </a:r>
            <a:r>
              <a:rPr sz="12100" b="0" spc="-1645" dirty="0">
                <a:solidFill>
                  <a:schemeClr val="bg2"/>
                </a:solidFill>
                <a:latin typeface="Times New Roman"/>
                <a:cs typeface="Times New Roman"/>
              </a:rPr>
              <a:t>o</a:t>
            </a:r>
            <a:r>
              <a:rPr sz="12100" b="0" spc="-1700" dirty="0">
                <a:solidFill>
                  <a:schemeClr val="bg2"/>
                </a:solidFill>
                <a:latin typeface="Times New Roman"/>
                <a:cs typeface="Times New Roman"/>
              </a:rPr>
              <a:t>m</a:t>
            </a:r>
            <a:r>
              <a:rPr sz="12100" b="0" spc="-880" dirty="0">
                <a:solidFill>
                  <a:schemeClr val="bg2"/>
                </a:solidFill>
                <a:latin typeface="Times New Roman"/>
                <a:cs typeface="Times New Roman"/>
              </a:rPr>
              <a:t>e</a:t>
            </a:r>
            <a:endParaRPr sz="121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23"/>
          <p:cNvSpPr txBox="1"/>
          <p:nvPr/>
        </p:nvSpPr>
        <p:spPr>
          <a:xfrm>
            <a:off x="685800" y="3162300"/>
            <a:ext cx="11886565" cy="5979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chemeClr val="bg2"/>
                </a:solidFill>
                <a:latin typeface="Times New Roman"/>
                <a:cs typeface="Times New Roman"/>
              </a:rPr>
              <a:t> Secured login taking care of security of user data. </a:t>
            </a:r>
          </a:p>
          <a:p>
            <a:pPr marL="12700" marR="5080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sz="3000" dirty="0" smtClean="0">
                <a:solidFill>
                  <a:schemeClr val="bg2"/>
                </a:solidFill>
                <a:latin typeface="Times New Roman"/>
                <a:cs typeface="Times New Roman"/>
              </a:rPr>
              <a:t>Enables</a:t>
            </a:r>
            <a:r>
              <a:rPr sz="3000" spc="-60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users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track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daily</a:t>
            </a:r>
            <a:r>
              <a:rPr sz="3000" spc="-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health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activities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including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workouts,</a:t>
            </a:r>
            <a:r>
              <a:rPr sz="3000" spc="-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meals,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water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intake,</a:t>
            </a:r>
            <a:r>
              <a:rPr sz="3000" spc="-6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-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sleep.</a:t>
            </a:r>
            <a:endParaRPr sz="30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ts val="4200"/>
              </a:lnSpc>
              <a:spcBef>
                <a:spcPts val="240"/>
              </a:spcBef>
              <a:buFont typeface="Arial" pitchFamily="34" charset="0"/>
              <a:buChar char="•"/>
              <a:tabLst>
                <a:tab pos="1624965" algn="l"/>
                <a:tab pos="3469640" algn="l"/>
                <a:tab pos="4700905" algn="l"/>
                <a:tab pos="5636260" algn="l"/>
                <a:tab pos="7142480" algn="l"/>
                <a:tab pos="9579610" algn="l"/>
                <a:tab pos="10281920" algn="l"/>
                <a:tab pos="11323320" algn="l"/>
              </a:tabLst>
            </a:pPr>
            <a:r>
              <a:rPr lang="en-IN"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Supports</a:t>
            </a:r>
            <a:r>
              <a:rPr lang="en-IN"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20" dirty="0" smtClean="0">
                <a:solidFill>
                  <a:schemeClr val="bg2"/>
                </a:solidFill>
                <a:latin typeface="Times New Roman"/>
                <a:cs typeface="Times New Roman"/>
              </a:rPr>
              <a:t>role-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based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access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20" dirty="0" smtClean="0">
                <a:solidFill>
                  <a:schemeClr val="bg2"/>
                </a:solidFill>
                <a:latin typeface="Times New Roman"/>
                <a:cs typeface="Times New Roman"/>
              </a:rPr>
              <a:t>with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separate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functionalities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25" dirty="0" smtClean="0">
                <a:solidFill>
                  <a:schemeClr val="bg2"/>
                </a:solidFill>
                <a:latin typeface="Times New Roman"/>
                <a:cs typeface="Times New Roman"/>
              </a:rPr>
              <a:t>for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users</a:t>
            </a:r>
            <a:r>
              <a:rPr lang="en-IN" sz="3000" dirty="0">
                <a:solidFill>
                  <a:schemeClr val="bg2"/>
                </a:solidFill>
                <a:latin typeface="Times New Roman"/>
                <a:cs typeface="Times New Roman"/>
              </a:rPr>
              <a:t>,</a:t>
            </a:r>
            <a:r>
              <a:rPr sz="3000" spc="-25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trainers</a:t>
            </a:r>
            <a:r>
              <a:rPr lang="en-IN" sz="3000" spc="-10" dirty="0" smtClean="0">
                <a:solidFill>
                  <a:schemeClr val="bg2"/>
                </a:solidFill>
                <a:latin typeface="Times New Roman"/>
                <a:cs typeface="Times New Roman"/>
              </a:rPr>
              <a:t> and admin for verification.</a:t>
            </a:r>
            <a:endParaRPr sz="30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2700" marR="966469">
              <a:lnSpc>
                <a:spcPts val="4200"/>
              </a:lnSpc>
              <a:buFont typeface="Arial" pitchFamily="34" charset="0"/>
              <a:buChar char="•"/>
            </a:pPr>
            <a:r>
              <a:rPr lang="en-IN" sz="3000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chemeClr val="bg2"/>
                </a:solidFill>
                <a:latin typeface="Times New Roman"/>
                <a:cs typeface="Times New Roman"/>
              </a:rPr>
              <a:t>Provides</a:t>
            </a:r>
            <a:r>
              <a:rPr sz="3000" spc="-65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BMI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calculation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daily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health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tips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chemeClr val="bg2"/>
                </a:solidFill>
                <a:latin typeface="Times New Roman"/>
                <a:cs typeface="Times New Roman"/>
              </a:rPr>
              <a:t>through</a:t>
            </a:r>
            <a:r>
              <a:rPr sz="3000" spc="-1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API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integration.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Displays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visual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analytics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dashboards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monitor</a:t>
            </a:r>
            <a:r>
              <a:rPr sz="3000" spc="-6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fitness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progress.</a:t>
            </a:r>
            <a:endParaRPr sz="30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ts val="4200"/>
              </a:lnSpc>
              <a:buFont typeface="Arial" pitchFamily="34" charset="0"/>
              <a:buChar char="•"/>
              <a:tabLst>
                <a:tab pos="2038985" algn="l"/>
                <a:tab pos="3409950" algn="l"/>
                <a:tab pos="4569460" algn="l"/>
                <a:tab pos="6004560" algn="l"/>
                <a:tab pos="7989570" algn="l"/>
                <a:tab pos="10079355" algn="l"/>
                <a:tab pos="10879455" algn="l"/>
              </a:tabLst>
            </a:pPr>
            <a:r>
              <a:rPr lang="en-IN" sz="3000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chemeClr val="bg2"/>
                </a:solidFill>
                <a:latin typeface="Times New Roman"/>
                <a:cs typeface="Times New Roman"/>
              </a:rPr>
              <a:t>Offers</a:t>
            </a:r>
            <a:r>
              <a:rPr sz="3000" spc="-75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personalized</a:t>
            </a:r>
            <a:r>
              <a:rPr sz="3000" spc="-7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fitness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recommendations</a:t>
            </a:r>
            <a:r>
              <a:rPr sz="3000" spc="-7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based</a:t>
            </a:r>
            <a:r>
              <a:rPr sz="3000" spc="-7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on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user</a:t>
            </a:r>
            <a:r>
              <a:rPr sz="3000" spc="-7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goals.</a:t>
            </a:r>
            <a:r>
              <a:rPr sz="3000" spc="75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Encourages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healthy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habits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through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community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engagement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25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	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trainer suggestions.</a:t>
            </a:r>
            <a:endParaRPr sz="30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7"/>
          <p:cNvSpPr/>
          <p:nvPr/>
        </p:nvSpPr>
        <p:spPr>
          <a:xfrm>
            <a:off x="1143000" y="948690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/>
          <p:cNvSpPr/>
          <p:nvPr/>
        </p:nvSpPr>
        <p:spPr>
          <a:xfrm>
            <a:off x="1295400" y="941070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0"/>
          <p:cNvSpPr txBox="1">
            <a:spLocks noGrp="1"/>
          </p:cNvSpPr>
          <p:nvPr>
            <p:ph type="title"/>
          </p:nvPr>
        </p:nvSpPr>
        <p:spPr>
          <a:xfrm>
            <a:off x="914400" y="1257300"/>
            <a:ext cx="9067800" cy="18761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IN" sz="12100" b="0" spc="-1710" dirty="0" smtClean="0">
                <a:solidFill>
                  <a:schemeClr val="bg2"/>
                </a:solidFill>
              </a:rPr>
              <a:t>Future   Scope</a:t>
            </a:r>
            <a:endParaRPr sz="121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115314"/>
            <a:ext cx="18288000" cy="172085"/>
            <a:chOff x="0" y="10115314"/>
            <a:chExt cx="18288000" cy="172085"/>
          </a:xfrm>
        </p:grpSpPr>
        <p:sp>
          <p:nvSpPr>
            <p:cNvPr id="4" name="object 4"/>
            <p:cNvSpPr/>
            <p:nvPr/>
          </p:nvSpPr>
          <p:spPr>
            <a:xfrm>
              <a:off x="0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0" y="0"/>
                  </a:moveTo>
                  <a:lnTo>
                    <a:pt x="9143789" y="0"/>
                  </a:lnTo>
                  <a:lnTo>
                    <a:pt x="9143789" y="171685"/>
                  </a:lnTo>
                  <a:lnTo>
                    <a:pt x="0" y="171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999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9143999" y="171685"/>
                  </a:moveTo>
                  <a:lnTo>
                    <a:pt x="0" y="171685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71685"/>
                  </a:lnTo>
                  <a:close/>
                </a:path>
              </a:pathLst>
            </a:custGeom>
            <a:solidFill>
              <a:srgbClr val="D9D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217603" y="923925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52800" y="3619500"/>
            <a:ext cx="10515600" cy="21531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ts val="16675"/>
              </a:lnSpc>
              <a:spcBef>
                <a:spcPts val="90"/>
              </a:spcBef>
            </a:pPr>
            <a:r>
              <a:rPr sz="16400" spc="-1420" dirty="0" smtClean="0">
                <a:solidFill>
                  <a:srgbClr val="D9D6CC"/>
                </a:solidFill>
                <a:latin typeface="Times New Roman"/>
                <a:cs typeface="Times New Roman"/>
              </a:rPr>
              <a:t>T</a:t>
            </a:r>
            <a:r>
              <a:rPr sz="16400" spc="-1905" dirty="0" smtClean="0">
                <a:solidFill>
                  <a:srgbClr val="D9D6CC"/>
                </a:solidFill>
                <a:latin typeface="Times New Roman"/>
                <a:cs typeface="Times New Roman"/>
              </a:rPr>
              <a:t>han</a:t>
            </a:r>
            <a:r>
              <a:rPr lang="en-IN" sz="16400" spc="-869" dirty="0" smtClean="0">
                <a:solidFill>
                  <a:srgbClr val="D9D6CC"/>
                </a:solidFill>
                <a:latin typeface="Times New Roman"/>
                <a:cs typeface="Times New Roman"/>
              </a:rPr>
              <a:t>k </a:t>
            </a:r>
            <a:r>
              <a:rPr sz="16400" i="1" spc="-3810" dirty="0" smtClean="0">
                <a:solidFill>
                  <a:srgbClr val="D9D6CC"/>
                </a:solidFill>
                <a:latin typeface="Times New Roman"/>
                <a:cs typeface="Times New Roman"/>
              </a:rPr>
              <a:t>Y</a:t>
            </a:r>
            <a:r>
              <a:rPr sz="16400" i="1" spc="-1864" dirty="0" smtClean="0">
                <a:solidFill>
                  <a:srgbClr val="D9D6CC"/>
                </a:solidFill>
                <a:latin typeface="Times New Roman"/>
                <a:cs typeface="Times New Roman"/>
              </a:rPr>
              <a:t>o</a:t>
            </a:r>
            <a:r>
              <a:rPr sz="16400" i="1" spc="-7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u</a:t>
            </a:r>
            <a:endParaRPr sz="16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8"/>
          <p:cNvSpPr/>
          <p:nvPr/>
        </p:nvSpPr>
        <p:spPr>
          <a:xfrm>
            <a:off x="1143000" y="933450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13"/>
          <p:cNvSpPr txBox="1"/>
          <p:nvPr/>
        </p:nvSpPr>
        <p:spPr>
          <a:xfrm>
            <a:off x="3352800" y="2781300"/>
            <a:ext cx="10515600" cy="4294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ts val="16675"/>
              </a:lnSpc>
              <a:spcBef>
                <a:spcPts val="90"/>
              </a:spcBef>
            </a:pPr>
            <a:r>
              <a:rPr lang="en-IN" sz="16400" spc="-1420" dirty="0" smtClean="0">
                <a:solidFill>
                  <a:srgbClr val="D9D6CC"/>
                </a:solidFill>
                <a:latin typeface="Times New Roman"/>
                <a:cs typeface="Times New Roman"/>
              </a:rPr>
              <a:t>Any Questions?</a:t>
            </a:r>
            <a:endParaRPr sz="16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115314"/>
            <a:ext cx="18288000" cy="172085"/>
            <a:chOff x="0" y="10115314"/>
            <a:chExt cx="18288000" cy="172085"/>
          </a:xfrm>
        </p:grpSpPr>
        <p:sp>
          <p:nvSpPr>
            <p:cNvPr id="4" name="object 4"/>
            <p:cNvSpPr/>
            <p:nvPr/>
          </p:nvSpPr>
          <p:spPr>
            <a:xfrm>
              <a:off x="0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0" y="0"/>
                  </a:moveTo>
                  <a:lnTo>
                    <a:pt x="9143789" y="0"/>
                  </a:lnTo>
                  <a:lnTo>
                    <a:pt x="9143789" y="171685"/>
                  </a:lnTo>
                  <a:lnTo>
                    <a:pt x="0" y="171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999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9143999" y="171685"/>
                  </a:moveTo>
                  <a:lnTo>
                    <a:pt x="0" y="171685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71685"/>
                  </a:lnTo>
                  <a:close/>
                </a:path>
              </a:pathLst>
            </a:custGeom>
            <a:solidFill>
              <a:srgbClr val="D9D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9144000" y="2579689"/>
            <a:ext cx="8112125" cy="6213475"/>
            <a:chOff x="9144000" y="2579689"/>
            <a:chExt cx="8112125" cy="62134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2579689"/>
              <a:ext cx="4415972" cy="40374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0065" y="4755446"/>
              <a:ext cx="4415972" cy="4037460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10767059" y="100965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4400" y="1485900"/>
            <a:ext cx="5992495" cy="1871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100" b="0" spc="-1190" dirty="0">
                <a:solidFill>
                  <a:srgbClr val="D9D6CC"/>
                </a:solidFill>
                <a:latin typeface="Times New Roman"/>
                <a:cs typeface="Times New Roman"/>
              </a:rPr>
              <a:t>I</a:t>
            </a:r>
            <a:r>
              <a:rPr sz="12100" b="0" spc="-1170" dirty="0">
                <a:solidFill>
                  <a:srgbClr val="D9D6CC"/>
                </a:solidFill>
                <a:latin typeface="Times New Roman"/>
                <a:cs typeface="Times New Roman"/>
              </a:rPr>
              <a:t>n</a:t>
            </a:r>
            <a:r>
              <a:rPr sz="12100" b="0" spc="-1035" dirty="0">
                <a:solidFill>
                  <a:srgbClr val="D9D6CC"/>
                </a:solidFill>
                <a:latin typeface="Times New Roman"/>
                <a:cs typeface="Times New Roman"/>
              </a:rPr>
              <a:t>t</a:t>
            </a:r>
            <a:r>
              <a:rPr sz="12100" b="0" spc="-1390" dirty="0">
                <a:solidFill>
                  <a:srgbClr val="D9D6CC"/>
                </a:solidFill>
                <a:latin typeface="Times New Roman"/>
                <a:cs typeface="Times New Roman"/>
              </a:rPr>
              <a:t>r</a:t>
            </a:r>
            <a:r>
              <a:rPr sz="12100" b="0" spc="-1170" dirty="0">
                <a:solidFill>
                  <a:srgbClr val="D9D6CC"/>
                </a:solidFill>
                <a:latin typeface="Times New Roman"/>
                <a:cs typeface="Times New Roman"/>
              </a:rPr>
              <a:t>odu</a:t>
            </a:r>
            <a:r>
              <a:rPr sz="12100" b="0" spc="-1290" dirty="0">
                <a:solidFill>
                  <a:srgbClr val="D9D6CC"/>
                </a:solidFill>
                <a:latin typeface="Times New Roman"/>
                <a:cs typeface="Times New Roman"/>
              </a:rPr>
              <a:t>c</a:t>
            </a:r>
            <a:r>
              <a:rPr sz="12100" b="0" spc="-1035" dirty="0">
                <a:solidFill>
                  <a:srgbClr val="D9D6CC"/>
                </a:solidFill>
                <a:latin typeface="Times New Roman"/>
                <a:cs typeface="Times New Roman"/>
              </a:rPr>
              <a:t>t</a:t>
            </a:r>
            <a:r>
              <a:rPr sz="12100" b="0" spc="-1165" dirty="0">
                <a:solidFill>
                  <a:srgbClr val="D9D6CC"/>
                </a:solidFill>
                <a:latin typeface="Times New Roman"/>
                <a:cs typeface="Times New Roman"/>
              </a:rPr>
              <a:t>i</a:t>
            </a:r>
            <a:r>
              <a:rPr sz="12100" b="0" spc="-1170" dirty="0">
                <a:solidFill>
                  <a:srgbClr val="D9D6CC"/>
                </a:solidFill>
                <a:latin typeface="Times New Roman"/>
                <a:cs typeface="Times New Roman"/>
              </a:rPr>
              <a:t>o</a:t>
            </a:r>
            <a:r>
              <a:rPr sz="12100" b="0" spc="-405" dirty="0">
                <a:solidFill>
                  <a:srgbClr val="D9D6CC"/>
                </a:solidFill>
                <a:latin typeface="Times New Roman"/>
                <a:cs typeface="Times New Roman"/>
              </a:rPr>
              <a:t>n</a:t>
            </a:r>
            <a:endParaRPr sz="121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000" y="3314700"/>
            <a:ext cx="7772400" cy="43216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 algn="just">
              <a:lnSpc>
                <a:spcPts val="3000"/>
              </a:lnSpc>
              <a:spcBef>
                <a:spcPts val="700"/>
              </a:spcBef>
            </a:pP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today’s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3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fast-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paced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lifestyle,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maintaining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goo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become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major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challenge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due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irregular</a:t>
            </a:r>
            <a:r>
              <a:rPr lang="en-US" sz="3000" spc="-4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routines,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poor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8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diet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habits,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8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lack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physical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activity.</a:t>
            </a:r>
            <a:r>
              <a:rPr lang="en-US" sz="3000" spc="-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sz="3000" spc="-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often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find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difficult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consistently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track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sz="3000" spc="1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daily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fitness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activities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such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workouts,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meals,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water</a:t>
            </a:r>
            <a:r>
              <a:rPr lang="en-US" sz="3000" spc="-3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intake,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3000" spc="-4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sleep</a:t>
            </a:r>
            <a:r>
              <a:rPr lang="en-US" sz="3000" spc="-45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patterns.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  <a:p>
            <a:pPr marL="12700" marR="5080" algn="just">
              <a:lnSpc>
                <a:spcPts val="3000"/>
              </a:lnSpc>
            </a:pPr>
            <a:r>
              <a:rPr lang="en-US" sz="3000" spc="-16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Smart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Fitness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Companion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000" spc="-215" dirty="0" err="1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WellNest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000" spc="-3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designed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address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providing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3000" spc="-37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single,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3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user-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friendly</a:t>
            </a:r>
            <a:r>
              <a:rPr lang="en-US" sz="3000" spc="-11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platform</a:t>
            </a:r>
            <a:r>
              <a:rPr lang="en-US" sz="3000" spc="-11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3000" spc="-11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monitor</a:t>
            </a:r>
            <a:r>
              <a:rPr lang="en-US" sz="3000" spc="-11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3000" spc="-11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manage</a:t>
            </a:r>
            <a:r>
              <a:rPr lang="en-US" sz="3000" spc="-11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overall</a:t>
            </a:r>
            <a:r>
              <a:rPr lang="en-US" sz="3000" spc="-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fitness.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6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application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allows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8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  <a:r>
              <a:rPr lang="en-US" sz="3000" spc="42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record</a:t>
            </a:r>
            <a:r>
              <a:rPr lang="en-US" sz="3000" spc="1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sz="3000" spc="1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daily</a:t>
            </a:r>
            <a:r>
              <a:rPr lang="en-US" sz="3000" spc="1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sz="3000" spc="1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activities,</a:t>
            </a:r>
            <a:r>
              <a:rPr lang="en-US" sz="3000" spc="1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analyze</a:t>
            </a:r>
            <a:r>
              <a:rPr lang="en-US" sz="3000" spc="1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9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sz="3000" spc="-1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progress,</a:t>
            </a:r>
            <a:r>
              <a:rPr lang="en-US" sz="3000" spc="30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1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sz="3000" spc="30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4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receive</a:t>
            </a:r>
            <a:r>
              <a:rPr lang="en-US" sz="3000" spc="30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1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personalized</a:t>
            </a:r>
            <a:r>
              <a:rPr lang="en-US" sz="3000" spc="3055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fitness</a:t>
            </a:r>
            <a:r>
              <a:rPr lang="en-US" sz="300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spc="-220" dirty="0" smtClean="0">
                <a:solidFill>
                  <a:srgbClr val="D9D6CC"/>
                </a:solidFill>
                <a:latin typeface="Times New Roman" pitchFamily="18" charset="0"/>
                <a:cs typeface="Times New Roman" pitchFamily="18" charset="0"/>
              </a:rPr>
              <a:t>recommendations.</a:t>
            </a:r>
            <a:endParaRPr lang="en-US" sz="3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8"/>
          <p:cNvSpPr txBox="1">
            <a:spLocks noGrp="1"/>
          </p:cNvSpPr>
          <p:nvPr>
            <p:ph type="title"/>
          </p:nvPr>
        </p:nvSpPr>
        <p:spPr>
          <a:xfrm>
            <a:off x="5867400" y="876300"/>
            <a:ext cx="5322570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9000" b="0" spc="-2115" dirty="0" smtClean="0">
                <a:solidFill>
                  <a:schemeClr val="bg2"/>
                </a:solidFill>
                <a:latin typeface="Times New Roman"/>
                <a:cs typeface="Times New Roman"/>
              </a:rPr>
              <a:t>T</a:t>
            </a:r>
            <a:r>
              <a:rPr sz="9000" b="0" spc="-1280" dirty="0" smtClean="0">
                <a:solidFill>
                  <a:schemeClr val="bg2"/>
                </a:solidFill>
                <a:latin typeface="Times New Roman"/>
                <a:cs typeface="Times New Roman"/>
              </a:rPr>
              <a:t>e</a:t>
            </a:r>
            <a:r>
              <a:rPr sz="9000" b="0" spc="-1395" dirty="0" smtClean="0">
                <a:solidFill>
                  <a:schemeClr val="bg2"/>
                </a:solidFill>
                <a:latin typeface="Times New Roman"/>
                <a:cs typeface="Times New Roman"/>
              </a:rPr>
              <a:t>c</a:t>
            </a:r>
            <a:r>
              <a:rPr sz="9000" b="0" spc="-620" dirty="0" smtClean="0">
                <a:solidFill>
                  <a:schemeClr val="bg2"/>
                </a:solidFill>
                <a:latin typeface="Times New Roman"/>
                <a:cs typeface="Times New Roman"/>
              </a:rPr>
              <a:t>h</a:t>
            </a:r>
            <a:r>
              <a:rPr sz="9000" b="0" spc="-1545" dirty="0" smtClean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9000" b="0" spc="-1100" dirty="0">
                <a:solidFill>
                  <a:schemeClr val="bg2"/>
                </a:solidFill>
                <a:latin typeface="Times New Roman"/>
                <a:cs typeface="Times New Roman"/>
              </a:rPr>
              <a:t>S</a:t>
            </a:r>
            <a:r>
              <a:rPr sz="9000" b="0" spc="-935" dirty="0">
                <a:solidFill>
                  <a:schemeClr val="bg2"/>
                </a:solidFill>
                <a:latin typeface="Times New Roman"/>
                <a:cs typeface="Times New Roman"/>
              </a:rPr>
              <a:t>t</a:t>
            </a:r>
            <a:r>
              <a:rPr sz="9000" b="0" spc="-1035" dirty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r>
              <a:rPr sz="9000" b="0" spc="-1240" dirty="0">
                <a:solidFill>
                  <a:schemeClr val="bg2"/>
                </a:solidFill>
                <a:latin typeface="Times New Roman"/>
                <a:cs typeface="Times New Roman"/>
              </a:rPr>
              <a:t>c</a:t>
            </a:r>
            <a:r>
              <a:rPr sz="9000" b="0" spc="-465" dirty="0">
                <a:solidFill>
                  <a:schemeClr val="bg2"/>
                </a:solidFill>
                <a:latin typeface="Times New Roman"/>
                <a:cs typeface="Times New Roman"/>
              </a:rPr>
              <a:t>k</a:t>
            </a:r>
            <a:r>
              <a:rPr sz="9000" b="0" spc="-154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endParaRPr sz="90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18"/>
          <p:cNvSpPr txBox="1">
            <a:spLocks noGrp="1"/>
          </p:cNvSpPr>
          <p:nvPr>
            <p:ph type="body" idx="1"/>
          </p:nvPr>
        </p:nvSpPr>
        <p:spPr>
          <a:xfrm>
            <a:off x="5486400" y="3086100"/>
            <a:ext cx="9144000" cy="3625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655570" algn="l">
              <a:lnSpc>
                <a:spcPct val="115799"/>
              </a:lnSpc>
              <a:spcBef>
                <a:spcPts val="100"/>
              </a:spcBef>
            </a:pPr>
            <a:r>
              <a:rPr dirty="0">
                <a:solidFill>
                  <a:schemeClr val="bg2"/>
                </a:solidFill>
              </a:rPr>
              <a:t>Frontend:</a:t>
            </a:r>
            <a:r>
              <a:rPr spc="-55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HTML,</a:t>
            </a:r>
            <a:r>
              <a:rPr spc="-50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CSS,</a:t>
            </a:r>
            <a:r>
              <a:rPr spc="-55" dirty="0">
                <a:solidFill>
                  <a:schemeClr val="bg2"/>
                </a:solidFill>
              </a:rPr>
              <a:t> </a:t>
            </a:r>
            <a:r>
              <a:rPr spc="-10" dirty="0">
                <a:solidFill>
                  <a:schemeClr val="bg2"/>
                </a:solidFill>
              </a:rPr>
              <a:t>JavaScript </a:t>
            </a:r>
            <a:r>
              <a:rPr dirty="0">
                <a:solidFill>
                  <a:schemeClr val="bg2"/>
                </a:solidFill>
              </a:rPr>
              <a:t>Backend:</a:t>
            </a:r>
            <a:r>
              <a:rPr spc="-75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Java</a:t>
            </a:r>
            <a:r>
              <a:rPr spc="-70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(Spring</a:t>
            </a:r>
            <a:r>
              <a:rPr spc="-70" dirty="0">
                <a:solidFill>
                  <a:schemeClr val="bg2"/>
                </a:solidFill>
              </a:rPr>
              <a:t> </a:t>
            </a:r>
            <a:r>
              <a:rPr spc="-10" dirty="0">
                <a:solidFill>
                  <a:schemeClr val="bg2"/>
                </a:solidFill>
              </a:rPr>
              <a:t>Boot) </a:t>
            </a:r>
            <a:r>
              <a:rPr dirty="0">
                <a:solidFill>
                  <a:schemeClr val="bg2"/>
                </a:solidFill>
              </a:rPr>
              <a:t>Database:</a:t>
            </a:r>
            <a:r>
              <a:rPr spc="-135" dirty="0">
                <a:solidFill>
                  <a:schemeClr val="bg2"/>
                </a:solidFill>
              </a:rPr>
              <a:t> </a:t>
            </a:r>
            <a:r>
              <a:rPr spc="-20" dirty="0" err="1" smtClean="0">
                <a:solidFill>
                  <a:schemeClr val="bg2"/>
                </a:solidFill>
              </a:rPr>
              <a:t>MySQL</a:t>
            </a:r>
            <a:endParaRPr spc="-20" dirty="0" smtClean="0">
              <a:solidFill>
                <a:schemeClr val="bg2"/>
              </a:solidFill>
            </a:endParaRPr>
          </a:p>
          <a:p>
            <a:pPr marL="12700" algn="l">
              <a:lnSpc>
                <a:spcPct val="100000"/>
              </a:lnSpc>
              <a:spcBef>
                <a:spcPts val="645"/>
              </a:spcBef>
            </a:pPr>
            <a:r>
              <a:rPr dirty="0" smtClean="0">
                <a:solidFill>
                  <a:schemeClr val="bg2"/>
                </a:solidFill>
              </a:rPr>
              <a:t>Authentication:</a:t>
            </a:r>
            <a:r>
              <a:rPr spc="-100" dirty="0" smtClean="0">
                <a:solidFill>
                  <a:schemeClr val="bg2"/>
                </a:solidFill>
              </a:rPr>
              <a:t> </a:t>
            </a:r>
            <a:r>
              <a:rPr dirty="0" smtClean="0">
                <a:solidFill>
                  <a:schemeClr val="bg2"/>
                </a:solidFill>
              </a:rPr>
              <a:t>JWT</a:t>
            </a:r>
            <a:r>
              <a:rPr spc="-135" dirty="0" smtClean="0">
                <a:solidFill>
                  <a:schemeClr val="bg2"/>
                </a:solidFill>
              </a:rPr>
              <a:t> </a:t>
            </a:r>
            <a:r>
              <a:rPr dirty="0" smtClean="0">
                <a:solidFill>
                  <a:schemeClr val="bg2"/>
                </a:solidFill>
              </a:rPr>
              <a:t>(JSON</a:t>
            </a:r>
            <a:r>
              <a:rPr spc="-135" dirty="0" smtClean="0">
                <a:solidFill>
                  <a:schemeClr val="bg2"/>
                </a:solidFill>
              </a:rPr>
              <a:t> </a:t>
            </a:r>
            <a:r>
              <a:rPr spc="-95" dirty="0" smtClean="0">
                <a:solidFill>
                  <a:schemeClr val="bg2"/>
                </a:solidFill>
              </a:rPr>
              <a:t>Web</a:t>
            </a:r>
            <a:r>
              <a:rPr spc="-114" dirty="0" smtClean="0">
                <a:solidFill>
                  <a:schemeClr val="bg2"/>
                </a:solidFill>
              </a:rPr>
              <a:t> </a:t>
            </a:r>
            <a:r>
              <a:rPr spc="-10" dirty="0" smtClean="0">
                <a:solidFill>
                  <a:schemeClr val="bg2"/>
                </a:solidFill>
              </a:rPr>
              <a:t>Token)</a:t>
            </a:r>
          </a:p>
          <a:p>
            <a:pPr marL="12700" marR="5080" algn="l">
              <a:lnSpc>
                <a:spcPct val="115799"/>
              </a:lnSpc>
            </a:pPr>
            <a:r>
              <a:rPr dirty="0" smtClean="0">
                <a:solidFill>
                  <a:schemeClr val="bg2"/>
                </a:solidFill>
              </a:rPr>
              <a:t>APIs</a:t>
            </a:r>
            <a:r>
              <a:rPr dirty="0">
                <a:solidFill>
                  <a:schemeClr val="bg2"/>
                </a:solidFill>
              </a:rPr>
              <a:t>:</a:t>
            </a:r>
            <a:r>
              <a:rPr spc="-60" dirty="0">
                <a:solidFill>
                  <a:schemeClr val="bg2"/>
                </a:solidFill>
              </a:rPr>
              <a:t> </a:t>
            </a:r>
            <a:r>
              <a:rPr dirty="0" smtClean="0">
                <a:solidFill>
                  <a:schemeClr val="bg2"/>
                </a:solidFill>
              </a:rPr>
              <a:t>Daily</a:t>
            </a:r>
            <a:r>
              <a:rPr spc="-25" dirty="0" smtClean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Health</a:t>
            </a:r>
            <a:r>
              <a:rPr spc="-85" dirty="0">
                <a:solidFill>
                  <a:schemeClr val="bg2"/>
                </a:solidFill>
              </a:rPr>
              <a:t> </a:t>
            </a:r>
            <a:r>
              <a:rPr spc="-40" dirty="0">
                <a:solidFill>
                  <a:schemeClr val="bg2"/>
                </a:solidFill>
              </a:rPr>
              <a:t>Tips</a:t>
            </a:r>
            <a:r>
              <a:rPr spc="-190" dirty="0">
                <a:solidFill>
                  <a:schemeClr val="bg2"/>
                </a:solidFill>
              </a:rPr>
              <a:t> </a:t>
            </a:r>
            <a:r>
              <a:rPr spc="-25" dirty="0">
                <a:solidFill>
                  <a:schemeClr val="bg2"/>
                </a:solidFill>
              </a:rPr>
              <a:t>API </a:t>
            </a:r>
            <a:endParaRPr lang="en-IN" spc="-25" dirty="0" smtClean="0">
              <a:solidFill>
                <a:schemeClr val="bg2"/>
              </a:solidFill>
            </a:endParaRPr>
          </a:p>
          <a:p>
            <a:pPr marL="12700" marR="5080" algn="l">
              <a:lnSpc>
                <a:spcPct val="115799"/>
              </a:lnSpc>
            </a:pPr>
            <a:r>
              <a:rPr spc="-30" dirty="0" smtClean="0">
                <a:solidFill>
                  <a:schemeClr val="bg2"/>
                </a:solidFill>
              </a:rPr>
              <a:t>Tools</a:t>
            </a:r>
            <a:r>
              <a:rPr spc="-30" dirty="0">
                <a:solidFill>
                  <a:schemeClr val="bg2"/>
                </a:solidFill>
              </a:rPr>
              <a:t>:</a:t>
            </a:r>
            <a:r>
              <a:rPr spc="-120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VS</a:t>
            </a:r>
            <a:r>
              <a:rPr spc="-60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Code</a:t>
            </a:r>
            <a:r>
              <a:rPr spc="-60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/</a:t>
            </a:r>
            <a:r>
              <a:rPr spc="-65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Eclipse,</a:t>
            </a:r>
            <a:r>
              <a:rPr spc="-60" dirty="0">
                <a:solidFill>
                  <a:schemeClr val="bg2"/>
                </a:solidFill>
              </a:rPr>
              <a:t> </a:t>
            </a:r>
            <a:r>
              <a:rPr dirty="0">
                <a:solidFill>
                  <a:schemeClr val="bg2"/>
                </a:solidFill>
              </a:rPr>
              <a:t>Postman,</a:t>
            </a:r>
            <a:r>
              <a:rPr spc="-60" dirty="0">
                <a:solidFill>
                  <a:schemeClr val="bg2"/>
                </a:solidFill>
              </a:rPr>
              <a:t> </a:t>
            </a:r>
            <a:r>
              <a:rPr spc="-25" dirty="0">
                <a:solidFill>
                  <a:schemeClr val="bg2"/>
                </a:solidFill>
              </a:rPr>
              <a:t>Git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1"/>
          <p:cNvSpPr txBox="1">
            <a:spLocks noGrp="1"/>
          </p:cNvSpPr>
          <p:nvPr>
            <p:ph type="title"/>
          </p:nvPr>
        </p:nvSpPr>
        <p:spPr>
          <a:xfrm>
            <a:off x="457200" y="1409700"/>
            <a:ext cx="8616651" cy="1397819"/>
          </a:xfrm>
          <a:prstGeom prst="rect">
            <a:avLst/>
          </a:prstGeom>
        </p:spPr>
        <p:txBody>
          <a:bodyPr vert="horz" wrap="square" lIns="0" tIns="355600" rIns="0" bIns="0" rtlCol="0">
            <a:spAutoFit/>
          </a:bodyPr>
          <a:lstStyle/>
          <a:p>
            <a:pPr marL="12700" marR="5080">
              <a:lnSpc>
                <a:spcPct val="75000"/>
              </a:lnSpc>
              <a:spcBef>
                <a:spcPts val="2800"/>
              </a:spcBef>
            </a:pPr>
            <a:r>
              <a:rPr sz="9000" b="0" spc="-965" dirty="0">
                <a:solidFill>
                  <a:schemeClr val="bg2"/>
                </a:solidFill>
                <a:latin typeface="Times New Roman"/>
                <a:cs typeface="Times New Roman"/>
              </a:rPr>
              <a:t>P</a:t>
            </a:r>
            <a:r>
              <a:rPr sz="9000" b="0" spc="-1170" dirty="0">
                <a:solidFill>
                  <a:schemeClr val="bg2"/>
                </a:solidFill>
                <a:latin typeface="Times New Roman"/>
                <a:cs typeface="Times New Roman"/>
              </a:rPr>
              <a:t>r</a:t>
            </a:r>
            <a:r>
              <a:rPr sz="9000" b="0" spc="-1210" dirty="0">
                <a:solidFill>
                  <a:schemeClr val="bg2"/>
                </a:solidFill>
                <a:latin typeface="Times New Roman"/>
                <a:cs typeface="Times New Roman"/>
              </a:rPr>
              <a:t>o</a:t>
            </a:r>
            <a:r>
              <a:rPr sz="9000" b="0" spc="-1200" dirty="0">
                <a:solidFill>
                  <a:schemeClr val="bg2"/>
                </a:solidFill>
                <a:latin typeface="Times New Roman"/>
                <a:cs typeface="Times New Roman"/>
              </a:rPr>
              <a:t>b</a:t>
            </a:r>
            <a:r>
              <a:rPr sz="9000" b="0" spc="-1005" dirty="0">
                <a:solidFill>
                  <a:schemeClr val="bg2"/>
                </a:solidFill>
                <a:latin typeface="Times New Roman"/>
                <a:cs typeface="Times New Roman"/>
              </a:rPr>
              <a:t>l</a:t>
            </a:r>
            <a:r>
              <a:rPr sz="9000" b="0" spc="-1100" dirty="0">
                <a:solidFill>
                  <a:schemeClr val="bg2"/>
                </a:solidFill>
                <a:latin typeface="Times New Roman"/>
                <a:cs typeface="Times New Roman"/>
              </a:rPr>
              <a:t>e</a:t>
            </a:r>
            <a:r>
              <a:rPr sz="9000" b="0" spc="-440" dirty="0">
                <a:solidFill>
                  <a:schemeClr val="bg2"/>
                </a:solidFill>
                <a:latin typeface="Times New Roman"/>
                <a:cs typeface="Times New Roman"/>
              </a:rPr>
              <a:t>m</a:t>
            </a:r>
            <a:r>
              <a:rPr sz="9000" b="0" spc="-101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9000" b="0" spc="-1060" dirty="0">
                <a:solidFill>
                  <a:schemeClr val="bg2"/>
                </a:solidFill>
                <a:latin typeface="Times New Roman"/>
                <a:cs typeface="Times New Roman"/>
              </a:rPr>
              <a:t>S</a:t>
            </a:r>
            <a:r>
              <a:rPr sz="9000" b="0" spc="-894" dirty="0">
                <a:solidFill>
                  <a:schemeClr val="bg2"/>
                </a:solidFill>
                <a:latin typeface="Times New Roman"/>
                <a:cs typeface="Times New Roman"/>
              </a:rPr>
              <a:t>t</a:t>
            </a:r>
            <a:r>
              <a:rPr sz="9000" b="0" spc="-1180" dirty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r>
              <a:rPr sz="9000" b="0" spc="-894" dirty="0">
                <a:solidFill>
                  <a:schemeClr val="bg2"/>
                </a:solidFill>
                <a:latin typeface="Times New Roman"/>
                <a:cs typeface="Times New Roman"/>
              </a:rPr>
              <a:t>t</a:t>
            </a:r>
            <a:r>
              <a:rPr sz="9000" b="0" spc="-1085" dirty="0">
                <a:solidFill>
                  <a:schemeClr val="bg2"/>
                </a:solidFill>
                <a:latin typeface="Times New Roman"/>
                <a:cs typeface="Times New Roman"/>
              </a:rPr>
              <a:t>e</a:t>
            </a:r>
            <a:r>
              <a:rPr sz="9000" b="0" spc="-1035" dirty="0">
                <a:solidFill>
                  <a:schemeClr val="bg2"/>
                </a:solidFill>
                <a:latin typeface="Times New Roman"/>
                <a:cs typeface="Times New Roman"/>
              </a:rPr>
              <a:t>m</a:t>
            </a:r>
            <a:r>
              <a:rPr sz="9000" b="0" spc="-1085" dirty="0">
                <a:solidFill>
                  <a:schemeClr val="bg2"/>
                </a:solidFill>
                <a:latin typeface="Times New Roman"/>
                <a:cs typeface="Times New Roman"/>
              </a:rPr>
              <a:t>e</a:t>
            </a:r>
            <a:r>
              <a:rPr sz="9000" b="0" spc="-994" dirty="0">
                <a:solidFill>
                  <a:schemeClr val="bg2"/>
                </a:solidFill>
                <a:latin typeface="Times New Roman"/>
                <a:cs typeface="Times New Roman"/>
              </a:rPr>
              <a:t>n</a:t>
            </a:r>
            <a:r>
              <a:rPr sz="9000" b="0" spc="-425" dirty="0">
                <a:solidFill>
                  <a:schemeClr val="bg2"/>
                </a:solidFill>
                <a:latin typeface="Times New Roman"/>
                <a:cs typeface="Times New Roman"/>
              </a:rPr>
              <a:t>t</a:t>
            </a:r>
            <a:endParaRPr sz="90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sp>
        <p:nvSpPr>
          <p:cNvPr id="5" name="object 13"/>
          <p:cNvSpPr txBox="1"/>
          <p:nvPr/>
        </p:nvSpPr>
        <p:spPr>
          <a:xfrm>
            <a:off x="228600" y="3086100"/>
            <a:ext cx="11277600" cy="5420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</a:pP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</a:t>
            </a:r>
            <a:r>
              <a:rPr sz="3000" spc="3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today’s</a:t>
            </a:r>
            <a:r>
              <a:rPr sz="3000" spc="3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busy</a:t>
            </a:r>
            <a:r>
              <a:rPr sz="3000" spc="3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lifestyle,</a:t>
            </a:r>
            <a:r>
              <a:rPr sz="3000" spc="3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many</a:t>
            </a:r>
            <a:r>
              <a:rPr sz="3000" spc="3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individuals</a:t>
            </a:r>
            <a:r>
              <a:rPr sz="3000" spc="3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struggle</a:t>
            </a:r>
            <a:r>
              <a:rPr sz="3000" spc="3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</a:t>
            </a:r>
            <a:r>
              <a:rPr sz="3000" spc="3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maintain</a:t>
            </a:r>
            <a:r>
              <a:rPr sz="3000" spc="3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r>
              <a:rPr sz="3000" spc="3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healthy</a:t>
            </a:r>
            <a:r>
              <a:rPr sz="3000" spc="3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routine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due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</a:t>
            </a:r>
            <a:r>
              <a:rPr sz="3000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lack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of</a:t>
            </a:r>
            <a:r>
              <a:rPr sz="3000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proper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monitoring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guidance.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Fitness</a:t>
            </a:r>
            <a:r>
              <a:rPr sz="3000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activities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such</a:t>
            </a:r>
            <a:r>
              <a:rPr sz="3000" spc="9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as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workouts,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meal</a:t>
            </a:r>
            <a:r>
              <a:rPr sz="3000" spc="8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intake,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water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consumption,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sleep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patterns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are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often</a:t>
            </a:r>
            <a:r>
              <a:rPr sz="3000" spc="8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tracked</a:t>
            </a:r>
            <a:r>
              <a:rPr sz="3000" spc="8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inconsistently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or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not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at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all.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Existing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solutions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are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either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fragmented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across</a:t>
            </a:r>
            <a:r>
              <a:rPr sz="3000" spc="-3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multiple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applications</a:t>
            </a:r>
            <a:r>
              <a:rPr sz="3000" spc="-3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chemeClr val="bg2"/>
                </a:solidFill>
                <a:latin typeface="Times New Roman"/>
                <a:cs typeface="Times New Roman"/>
              </a:rPr>
              <a:t>or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lack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personalized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insights</a:t>
            </a:r>
            <a:r>
              <a:rPr sz="3000" spc="-6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-7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progress</a:t>
            </a:r>
            <a:r>
              <a:rPr sz="3000" spc="-6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analysis.</a:t>
            </a:r>
            <a:endParaRPr sz="3000" dirty="0">
              <a:solidFill>
                <a:schemeClr val="bg2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ts val="4200"/>
              </a:lnSpc>
              <a:spcBef>
                <a:spcPts val="100"/>
              </a:spcBef>
            </a:pP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There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is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r>
              <a:rPr sz="3000" spc="41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need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for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single,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integrated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platform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that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enables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users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</a:t>
            </a:r>
            <a:r>
              <a:rPr sz="3000" spc="42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efficiently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track</a:t>
            </a:r>
            <a:r>
              <a:rPr sz="3000" spc="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daily</a:t>
            </a:r>
            <a:r>
              <a:rPr sz="3000" spc="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health</a:t>
            </a:r>
            <a:r>
              <a:rPr sz="3000" spc="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activities,</a:t>
            </a:r>
            <a:r>
              <a:rPr sz="3000" spc="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analyze</a:t>
            </a:r>
            <a:r>
              <a:rPr sz="3000" spc="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their</a:t>
            </a:r>
            <a:r>
              <a:rPr sz="3000" spc="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fitness</a:t>
            </a:r>
            <a:r>
              <a:rPr sz="3000" spc="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progress,</a:t>
            </a:r>
            <a:r>
              <a:rPr sz="3000" spc="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6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receive</a:t>
            </a:r>
            <a:r>
              <a:rPr sz="3000" spc="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personalized recommendations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to</a:t>
            </a:r>
            <a:r>
              <a:rPr sz="3000" spc="-5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support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</a:t>
            </a:r>
            <a:r>
              <a:rPr sz="3000" spc="-5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healthier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and</a:t>
            </a:r>
            <a:r>
              <a:rPr sz="3000" spc="-5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more</a:t>
            </a:r>
            <a:r>
              <a:rPr sz="3000" spc="-55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chemeClr val="bg2"/>
                </a:solidFill>
                <a:latin typeface="Times New Roman"/>
                <a:cs typeface="Times New Roman"/>
              </a:rPr>
              <a:t>balanced</a:t>
            </a:r>
            <a:r>
              <a:rPr sz="3000" spc="-50" dirty="0">
                <a:solidFill>
                  <a:schemeClr val="bg2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chemeClr val="bg2"/>
                </a:solidFill>
                <a:latin typeface="Times New Roman"/>
                <a:cs typeface="Times New Roman"/>
              </a:rPr>
              <a:t>lifestyle.</a:t>
            </a:r>
            <a:endParaRPr sz="3000" dirty="0">
              <a:solidFill>
                <a:schemeClr val="bg2"/>
              </a:solidFill>
              <a:latin typeface="Times New Roman"/>
              <a:cs typeface="Times New Roman"/>
            </a:endParaRPr>
          </a:p>
        </p:txBody>
      </p:sp>
      <p:pic>
        <p:nvPicPr>
          <p:cNvPr id="6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734800" y="1257300"/>
            <a:ext cx="4880389" cy="4414701"/>
          </a:xfrm>
          <a:prstGeom prst="rect">
            <a:avLst/>
          </a:prstGeom>
        </p:spPr>
      </p:pic>
      <p:sp>
        <p:nvSpPr>
          <p:cNvPr id="7" name="object 9"/>
          <p:cNvSpPr/>
          <p:nvPr/>
        </p:nvSpPr>
        <p:spPr>
          <a:xfrm>
            <a:off x="10767059" y="100965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115314"/>
            <a:ext cx="18288000" cy="172085"/>
            <a:chOff x="0" y="10115314"/>
            <a:chExt cx="18288000" cy="172085"/>
          </a:xfrm>
        </p:grpSpPr>
        <p:sp>
          <p:nvSpPr>
            <p:cNvPr id="4" name="object 4"/>
            <p:cNvSpPr/>
            <p:nvPr/>
          </p:nvSpPr>
          <p:spPr>
            <a:xfrm>
              <a:off x="0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0" y="0"/>
                  </a:moveTo>
                  <a:lnTo>
                    <a:pt x="9143789" y="0"/>
                  </a:lnTo>
                  <a:lnTo>
                    <a:pt x="9143789" y="171685"/>
                  </a:lnTo>
                  <a:lnTo>
                    <a:pt x="0" y="171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999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9143999" y="171685"/>
                  </a:moveTo>
                  <a:lnTo>
                    <a:pt x="0" y="171685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71685"/>
                  </a:lnTo>
                  <a:close/>
                </a:path>
              </a:pathLst>
            </a:custGeom>
            <a:solidFill>
              <a:srgbClr val="D9D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1028700" y="934187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67059" y="104775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98739" y="2520314"/>
            <a:ext cx="5246369" cy="524636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43000" y="1485900"/>
            <a:ext cx="30365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b="0" spc="-1245" dirty="0">
                <a:solidFill>
                  <a:srgbClr val="D9D6CC"/>
                </a:solidFill>
                <a:latin typeface="Times New Roman"/>
                <a:cs typeface="Times New Roman"/>
              </a:rPr>
              <a:t>M</a:t>
            </a:r>
            <a:r>
              <a:rPr sz="9000" b="0" spc="-1205" dirty="0">
                <a:solidFill>
                  <a:srgbClr val="D9D6CC"/>
                </a:solidFill>
                <a:latin typeface="Times New Roman"/>
                <a:cs typeface="Times New Roman"/>
              </a:rPr>
              <a:t>odu</a:t>
            </a:r>
            <a:r>
              <a:rPr sz="9000" b="0" spc="-1200" dirty="0">
                <a:solidFill>
                  <a:srgbClr val="D9D6CC"/>
                </a:solidFill>
                <a:latin typeface="Times New Roman"/>
                <a:cs typeface="Times New Roman"/>
              </a:rPr>
              <a:t>l</a:t>
            </a:r>
            <a:r>
              <a:rPr sz="9000" b="0" spc="-1295" dirty="0">
                <a:solidFill>
                  <a:srgbClr val="D9D6CC"/>
                </a:solidFill>
                <a:latin typeface="Times New Roman"/>
                <a:cs typeface="Times New Roman"/>
              </a:rPr>
              <a:t>e</a:t>
            </a:r>
            <a:r>
              <a:rPr sz="9000" b="0" spc="-635" dirty="0">
                <a:solidFill>
                  <a:srgbClr val="D9D6CC"/>
                </a:solidFill>
                <a:latin typeface="Times New Roman"/>
                <a:cs typeface="Times New Roman"/>
              </a:rPr>
              <a:t>s</a:t>
            </a:r>
            <a:endParaRPr sz="90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0600" y="3619500"/>
            <a:ext cx="9448800" cy="29754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407670" indent="-394970">
              <a:lnSpc>
                <a:spcPct val="100000"/>
              </a:lnSpc>
              <a:spcBef>
                <a:spcPts val="715"/>
              </a:spcBef>
              <a:buAutoNum type="arabicPeriod"/>
              <a:tabLst>
                <a:tab pos="407670" algn="l"/>
              </a:tabLst>
            </a:pP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Authentication</a:t>
            </a:r>
            <a:r>
              <a:rPr sz="33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&amp;</a:t>
            </a:r>
            <a:r>
              <a:rPr sz="33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Fitness</a:t>
            </a:r>
            <a:r>
              <a:rPr sz="33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spc="-10" dirty="0" smtClean="0">
                <a:solidFill>
                  <a:srgbClr val="D9D6CC"/>
                </a:solidFill>
                <a:latin typeface="Times New Roman"/>
                <a:cs typeface="Times New Roman"/>
              </a:rPr>
              <a:t>Profile</a:t>
            </a:r>
            <a:endParaRPr sz="3300" dirty="0">
              <a:latin typeface="Times New Roman"/>
              <a:cs typeface="Times New Roman"/>
            </a:endParaRPr>
          </a:p>
          <a:p>
            <a:pPr marL="12700" marR="1150620" indent="410845">
              <a:lnSpc>
                <a:spcPct val="115500"/>
              </a:lnSpc>
              <a:buAutoNum type="arabicPeriod"/>
              <a:tabLst>
                <a:tab pos="423545" algn="l"/>
              </a:tabLst>
            </a:pPr>
            <a:r>
              <a:rPr sz="3300" spc="-20" dirty="0">
                <a:solidFill>
                  <a:srgbClr val="D9D6CC"/>
                </a:solidFill>
                <a:latin typeface="Times New Roman"/>
                <a:cs typeface="Times New Roman"/>
              </a:rPr>
              <a:t>Workout,</a:t>
            </a:r>
            <a:r>
              <a:rPr sz="3300" spc="-12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Nutrition,</a:t>
            </a:r>
            <a:r>
              <a:rPr sz="3300" spc="-12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D9D6CC"/>
                </a:solidFill>
                <a:latin typeface="Times New Roman"/>
                <a:cs typeface="Times New Roman"/>
              </a:rPr>
              <a:t>Sleep Tracking</a:t>
            </a:r>
            <a:endParaRPr sz="3300" dirty="0">
              <a:latin typeface="Times New Roman"/>
              <a:cs typeface="Times New Roman"/>
            </a:endParaRPr>
          </a:p>
          <a:p>
            <a:pPr marL="419734" indent="-407034">
              <a:lnSpc>
                <a:spcPct val="100000"/>
              </a:lnSpc>
              <a:spcBef>
                <a:spcPts val="590"/>
              </a:spcBef>
              <a:buAutoNum type="arabicPeriod"/>
              <a:tabLst>
                <a:tab pos="419734" algn="l"/>
              </a:tabLst>
            </a:pPr>
            <a:r>
              <a:rPr sz="3400" dirty="0">
                <a:solidFill>
                  <a:srgbClr val="D9D6CC"/>
                </a:solidFill>
                <a:latin typeface="Times New Roman"/>
                <a:cs typeface="Times New Roman"/>
              </a:rPr>
              <a:t>API</a:t>
            </a:r>
            <a:r>
              <a:rPr sz="34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D9D6CC"/>
                </a:solidFill>
                <a:latin typeface="Times New Roman"/>
                <a:cs typeface="Times New Roman"/>
              </a:rPr>
              <a:t>Integration</a:t>
            </a:r>
            <a:r>
              <a:rPr sz="34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D9D6CC"/>
                </a:solidFill>
                <a:latin typeface="Times New Roman"/>
                <a:cs typeface="Times New Roman"/>
              </a:rPr>
              <a:t>for</a:t>
            </a:r>
            <a:r>
              <a:rPr sz="34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400" dirty="0">
                <a:solidFill>
                  <a:srgbClr val="D9D6CC"/>
                </a:solidFill>
                <a:latin typeface="Times New Roman"/>
                <a:cs typeface="Times New Roman"/>
              </a:rPr>
              <a:t>Health</a:t>
            </a:r>
            <a:r>
              <a:rPr sz="34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400" spc="-20" dirty="0">
                <a:solidFill>
                  <a:srgbClr val="D9D6CC"/>
                </a:solidFill>
                <a:latin typeface="Times New Roman"/>
                <a:cs typeface="Times New Roman"/>
              </a:rPr>
              <a:t>Data</a:t>
            </a:r>
            <a:endParaRPr sz="3400" dirty="0">
              <a:latin typeface="Times New Roman"/>
              <a:cs typeface="Times New Roman"/>
            </a:endParaRPr>
          </a:p>
          <a:p>
            <a:pPr marL="430530" indent="-41783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430530" algn="l"/>
              </a:tabLst>
            </a:pPr>
            <a:r>
              <a:rPr sz="3300" spc="-10" dirty="0">
                <a:solidFill>
                  <a:srgbClr val="D9D6CC"/>
                </a:solidFill>
                <a:latin typeface="Times New Roman"/>
                <a:cs typeface="Times New Roman"/>
              </a:rPr>
              <a:t>Health</a:t>
            </a:r>
            <a:r>
              <a:rPr sz="3300" spc="-20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Analytics</a:t>
            </a:r>
            <a:r>
              <a:rPr sz="3300" spc="-6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D9D6CC"/>
                </a:solidFill>
                <a:latin typeface="Times New Roman"/>
                <a:cs typeface="Times New Roman"/>
              </a:rPr>
              <a:t>Dashboard</a:t>
            </a:r>
            <a:endParaRPr sz="3300" dirty="0">
              <a:latin typeface="Times New Roman"/>
              <a:cs typeface="Times New Roman"/>
            </a:endParaRPr>
          </a:p>
          <a:p>
            <a:pPr marL="12700" marR="1702435" indent="417830">
              <a:lnSpc>
                <a:spcPct val="115500"/>
              </a:lnSpc>
              <a:buAutoNum type="arabicPeriod"/>
              <a:tabLst>
                <a:tab pos="430530" algn="l"/>
              </a:tabLst>
            </a:pP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Health</a:t>
            </a:r>
            <a:r>
              <a:rPr sz="3300" spc="-3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Blog</a:t>
            </a:r>
            <a:r>
              <a:rPr sz="3300" spc="-2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D9D6CC"/>
                </a:solidFill>
                <a:latin typeface="Times New Roman"/>
                <a:cs typeface="Times New Roman"/>
              </a:rPr>
              <a:t>&amp;</a:t>
            </a:r>
            <a:r>
              <a:rPr sz="3300" spc="-8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300" spc="-10" dirty="0">
                <a:solidFill>
                  <a:srgbClr val="D9D6CC"/>
                </a:solidFill>
                <a:latin typeface="Times New Roman"/>
                <a:cs typeface="Times New Roman"/>
              </a:rPr>
              <a:t>Trainer Suggestion</a:t>
            </a:r>
            <a:endParaRPr sz="33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0" y="10115314"/>
            <a:ext cx="18288000" cy="172085"/>
            <a:chOff x="0" y="10115314"/>
            <a:chExt cx="18288000" cy="172085"/>
          </a:xfrm>
        </p:grpSpPr>
        <p:sp>
          <p:nvSpPr>
            <p:cNvPr id="4" name="object 4"/>
            <p:cNvSpPr/>
            <p:nvPr/>
          </p:nvSpPr>
          <p:spPr>
            <a:xfrm>
              <a:off x="0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0" y="0"/>
                  </a:moveTo>
                  <a:lnTo>
                    <a:pt x="9143789" y="0"/>
                  </a:lnTo>
                  <a:lnTo>
                    <a:pt x="9143789" y="171685"/>
                  </a:lnTo>
                  <a:lnTo>
                    <a:pt x="0" y="171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81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143999" y="10115314"/>
              <a:ext cx="9144000" cy="172085"/>
            </a:xfrm>
            <a:custGeom>
              <a:avLst/>
              <a:gdLst/>
              <a:ahLst/>
              <a:cxnLst/>
              <a:rect l="l" t="t" r="r" b="b"/>
              <a:pathLst>
                <a:path w="9144000" h="172084">
                  <a:moveTo>
                    <a:pt x="9143999" y="171685"/>
                  </a:moveTo>
                  <a:lnTo>
                    <a:pt x="0" y="171685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71685"/>
                  </a:lnTo>
                  <a:close/>
                </a:path>
              </a:pathLst>
            </a:custGeom>
            <a:solidFill>
              <a:srgbClr val="D9D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7603" y="3055281"/>
            <a:ext cx="7414962" cy="498321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72600" y="3197225"/>
            <a:ext cx="7899964" cy="59666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This</a:t>
            </a:r>
            <a:r>
              <a:rPr sz="3000" spc="65" dirty="0" smtClean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module</a:t>
            </a:r>
            <a:r>
              <a:rPr sz="3000" spc="70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handles</a:t>
            </a:r>
            <a:r>
              <a:rPr sz="3000" spc="70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secure</a:t>
            </a:r>
            <a:r>
              <a:rPr sz="3000" spc="70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user</a:t>
            </a:r>
            <a:r>
              <a:rPr sz="3000" spc="65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spc="-10" dirty="0">
                <a:solidFill>
                  <a:srgbClr val="D9D6CC"/>
                </a:solidFill>
                <a:latin typeface="Times New Roman"/>
                <a:cs typeface="Times New Roman"/>
              </a:rPr>
              <a:t>registration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and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login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using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D9D6CC"/>
                </a:solidFill>
                <a:latin typeface="Times New Roman"/>
                <a:cs typeface="Times New Roman"/>
              </a:rPr>
              <a:t>role-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based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access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for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users</a:t>
            </a:r>
            <a:r>
              <a:rPr sz="3000" spc="24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D9D6CC"/>
                </a:solidFill>
                <a:latin typeface="Times New Roman"/>
                <a:cs typeface="Times New Roman"/>
              </a:rPr>
              <a:t>and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trainers.</a:t>
            </a:r>
            <a:r>
              <a:rPr sz="3000" spc="235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endParaRPr lang="en-IN" sz="3000" spc="235" dirty="0" smtClean="0">
              <a:solidFill>
                <a:srgbClr val="D9D6CC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It</a:t>
            </a:r>
            <a:r>
              <a:rPr sz="3000" spc="235" dirty="0" smtClean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also</a:t>
            </a:r>
            <a:r>
              <a:rPr sz="3000" spc="235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allows</a:t>
            </a:r>
            <a:r>
              <a:rPr sz="3000" spc="235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users</a:t>
            </a:r>
            <a:r>
              <a:rPr sz="3000" spc="235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to</a:t>
            </a:r>
            <a:r>
              <a:rPr sz="3000" spc="240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create</a:t>
            </a:r>
            <a:r>
              <a:rPr sz="3000" spc="235" dirty="0">
                <a:solidFill>
                  <a:srgbClr val="D9D6CC"/>
                </a:solidFill>
                <a:latin typeface="Times New Roman"/>
                <a:cs typeface="Times New Roman"/>
              </a:rPr>
              <a:t>  </a:t>
            </a:r>
            <a:r>
              <a:rPr sz="3000" spc="-25" dirty="0">
                <a:solidFill>
                  <a:srgbClr val="D9D6CC"/>
                </a:solidFill>
                <a:latin typeface="Times New Roman"/>
                <a:cs typeface="Times New Roman"/>
              </a:rPr>
              <a:t>and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manage</a:t>
            </a:r>
            <a:r>
              <a:rPr sz="3000" spc="-3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their</a:t>
            </a:r>
            <a:r>
              <a:rPr sz="3000" spc="-3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fitness</a:t>
            </a:r>
            <a:r>
              <a:rPr sz="3000" spc="-3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profile</a:t>
            </a:r>
            <a:r>
              <a:rPr sz="3000" spc="-3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by</a:t>
            </a:r>
            <a:r>
              <a:rPr sz="3000" spc="-3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entering</a:t>
            </a:r>
            <a:r>
              <a:rPr sz="3000" spc="-3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D9D6CC"/>
                </a:solidFill>
                <a:latin typeface="Times New Roman"/>
                <a:cs typeface="Times New Roman"/>
              </a:rPr>
              <a:t>personal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details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such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as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age,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weight,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and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fitness</a:t>
            </a:r>
            <a:r>
              <a:rPr sz="3000" spc="54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D9D6CC"/>
                </a:solidFill>
                <a:latin typeface="Times New Roman"/>
                <a:cs typeface="Times New Roman"/>
              </a:rPr>
              <a:t>goals,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which</a:t>
            </a:r>
            <a:r>
              <a:rPr sz="3000" spc="675" dirty="0">
                <a:solidFill>
                  <a:srgbClr val="D9D6CC"/>
                </a:solidFill>
                <a:latin typeface="Times New Roman"/>
                <a:cs typeface="Times New Roman"/>
              </a:rPr>
              <a:t>    </a:t>
            </a:r>
            <a:r>
              <a:rPr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are</a:t>
            </a:r>
            <a:r>
              <a:rPr lang="en-IN" sz="3000" spc="69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used</a:t>
            </a:r>
            <a:r>
              <a:rPr lang="en-IN" sz="3000" spc="690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D9D6CC"/>
                </a:solidFill>
                <a:latin typeface="Times New Roman"/>
                <a:cs typeface="Times New Roman"/>
              </a:rPr>
              <a:t>for</a:t>
            </a:r>
            <a:r>
              <a:rPr lang="en-IN" sz="3000" spc="69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rgbClr val="D9D6CC"/>
                </a:solidFill>
                <a:latin typeface="Times New Roman"/>
                <a:cs typeface="Times New Roman"/>
              </a:rPr>
              <a:t>personalized </a:t>
            </a:r>
            <a:r>
              <a:rPr sz="3000" spc="-10" dirty="0">
                <a:solidFill>
                  <a:srgbClr val="D9D6CC"/>
                </a:solidFill>
                <a:latin typeface="Times New Roman"/>
                <a:cs typeface="Times New Roman"/>
              </a:rPr>
              <a:t>recommendations</a:t>
            </a:r>
            <a:r>
              <a:rPr sz="3000" spc="-5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D9D6CC"/>
                </a:solidFill>
                <a:latin typeface="Times New Roman"/>
                <a:cs typeface="Times New Roman"/>
              </a:rPr>
              <a:t>and</a:t>
            </a:r>
            <a:r>
              <a:rPr sz="3000" spc="-55" dirty="0">
                <a:solidFill>
                  <a:srgbClr val="D9D6CC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D9D6CC"/>
                </a:solidFill>
                <a:latin typeface="Times New Roman"/>
                <a:cs typeface="Times New Roman"/>
              </a:rPr>
              <a:t>dashboards</a:t>
            </a:r>
            <a:r>
              <a:rPr sz="3000" spc="-10" dirty="0" smtClean="0">
                <a:solidFill>
                  <a:srgbClr val="D9D6CC"/>
                </a:solidFill>
                <a:latin typeface="Times New Roman"/>
                <a:cs typeface="Times New Roman"/>
              </a:rPr>
              <a:t>.</a:t>
            </a:r>
            <a:endParaRPr lang="en-IN" sz="3000" spc="-10" dirty="0" smtClean="0">
              <a:solidFill>
                <a:srgbClr val="D9D6CC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spc="-10" dirty="0" smtClean="0">
                <a:solidFill>
                  <a:srgbClr val="D9D6CC"/>
                </a:solidFill>
                <a:latin typeface="Times New Roman"/>
                <a:cs typeface="Times New Roman"/>
              </a:rPr>
              <a:t> A JWT-based authentication system has been developed to handle user login and registration securely.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Module</a:t>
            </a:r>
            <a:r>
              <a:rPr spc="-140" dirty="0"/>
              <a:t> </a:t>
            </a:r>
            <a:r>
              <a:rPr dirty="0"/>
              <a:t>1-</a:t>
            </a:r>
            <a:r>
              <a:rPr spc="-250" dirty="0"/>
              <a:t> </a:t>
            </a:r>
            <a:r>
              <a:rPr dirty="0"/>
              <a:t>Authentication</a:t>
            </a:r>
            <a:r>
              <a:rPr spc="-90" dirty="0"/>
              <a:t> </a:t>
            </a:r>
            <a:r>
              <a:rPr dirty="0"/>
              <a:t>&amp;</a:t>
            </a:r>
            <a:r>
              <a:rPr spc="-90" dirty="0"/>
              <a:t> </a:t>
            </a:r>
            <a:r>
              <a:rPr dirty="0"/>
              <a:t>Fitness</a:t>
            </a:r>
            <a:r>
              <a:rPr spc="-95" dirty="0"/>
              <a:t> </a:t>
            </a:r>
            <a:r>
              <a:rPr spc="-10" dirty="0"/>
              <a:t>Profile</a:t>
            </a:r>
          </a:p>
        </p:txBody>
      </p:sp>
      <p:sp>
        <p:nvSpPr>
          <p:cNvPr id="11" name="object 11"/>
          <p:cNvSpPr/>
          <p:nvPr/>
        </p:nvSpPr>
        <p:spPr>
          <a:xfrm>
            <a:off x="1028700" y="934187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39200" y="4305300"/>
            <a:ext cx="8234389" cy="50071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04800" y="2095500"/>
            <a:ext cx="16535400" cy="21407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000" spc="28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module</a:t>
            </a:r>
            <a:r>
              <a:rPr sz="30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allows</a:t>
            </a:r>
            <a:r>
              <a:rPr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0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record</a:t>
            </a:r>
            <a:r>
              <a:rPr sz="3000" spc="2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monitor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000" spc="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daily</a:t>
            </a:r>
            <a:r>
              <a:rPr sz="3000" spc="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workouts,</a:t>
            </a:r>
            <a:r>
              <a:rPr sz="3000" spc="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meals,</a:t>
            </a:r>
            <a:r>
              <a:rPr sz="3000" spc="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water</a:t>
            </a:r>
            <a:r>
              <a:rPr sz="3000" spc="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intake,</a:t>
            </a:r>
            <a:r>
              <a:rPr sz="3000" spc="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sleep</a:t>
            </a:r>
            <a:r>
              <a:rPr sz="3000" spc="4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duration.</a:t>
            </a:r>
            <a:r>
              <a:rPr sz="3000" spc="4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lang="en-IN" sz="3000" spc="420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000" spc="41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3000" spc="4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000" spc="4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sz="3000" spc="4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their</a:t>
            </a:r>
            <a:r>
              <a:rPr sz="3000" spc="4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routine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consistently</a:t>
            </a:r>
            <a:r>
              <a:rPr sz="30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24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provides</a:t>
            </a:r>
            <a:r>
              <a:rPr sz="3000" spc="24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structured</a:t>
            </a:r>
            <a:r>
              <a:rPr sz="3000" spc="23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000" spc="24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analyzing</a:t>
            </a:r>
            <a:r>
              <a:rPr sz="3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health</a:t>
            </a:r>
            <a:r>
              <a:rPr sz="3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patterns</a:t>
            </a:r>
            <a:r>
              <a:rPr sz="3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-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fitness</a:t>
            </a:r>
            <a:r>
              <a:rPr sz="30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progress</a:t>
            </a:r>
            <a:r>
              <a:rPr sz="3000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1257300"/>
            <a:ext cx="14376400" cy="7268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1936750" algn="l"/>
                <a:tab pos="2449830" algn="l"/>
                <a:tab pos="2953385" algn="l"/>
                <a:tab pos="5287010" algn="l"/>
                <a:tab pos="7578090" algn="l"/>
              </a:tabLst>
            </a:pPr>
            <a:r>
              <a:rPr spc="-10" dirty="0"/>
              <a:t>Module</a:t>
            </a:r>
            <a:r>
              <a:rPr dirty="0"/>
              <a:t>	</a:t>
            </a:r>
            <a:r>
              <a:rPr spc="-50" dirty="0"/>
              <a:t>2</a:t>
            </a:r>
            <a:r>
              <a:rPr dirty="0"/>
              <a:t>	</a:t>
            </a:r>
            <a:r>
              <a:rPr spc="-50" dirty="0"/>
              <a:t>–</a:t>
            </a:r>
            <a:r>
              <a:rPr dirty="0"/>
              <a:t>	</a:t>
            </a:r>
            <a:r>
              <a:rPr spc="-10" dirty="0"/>
              <a:t>Workout,</a:t>
            </a:r>
            <a:r>
              <a:rPr dirty="0"/>
              <a:t>	</a:t>
            </a:r>
            <a:r>
              <a:rPr spc="-10" dirty="0"/>
              <a:t>Nutrition</a:t>
            </a:r>
            <a:r>
              <a:rPr dirty="0"/>
              <a:t>	</a:t>
            </a:r>
            <a:r>
              <a:rPr spc="-50" dirty="0"/>
              <a:t>&amp; </a:t>
            </a:r>
            <a:r>
              <a:rPr dirty="0"/>
              <a:t>Sleep</a:t>
            </a:r>
            <a:r>
              <a:rPr spc="-150" dirty="0"/>
              <a:t> </a:t>
            </a:r>
            <a:r>
              <a:rPr spc="-10" dirty="0"/>
              <a:t>Tracking</a:t>
            </a:r>
          </a:p>
        </p:txBody>
      </p:sp>
      <p:pic>
        <p:nvPicPr>
          <p:cNvPr id="7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4381500"/>
            <a:ext cx="8153400" cy="487680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/>
          <p:nvPr/>
        </p:nvSpPr>
        <p:spPr>
          <a:xfrm>
            <a:off x="381000" y="971550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600" y="2552700"/>
            <a:ext cx="8153400" cy="49376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000" spc="14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module</a:t>
            </a:r>
            <a:r>
              <a:rPr lang="en-IN" sz="3000" spc="15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integrates</a:t>
            </a:r>
            <a:r>
              <a:rPr sz="3000" spc="15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external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internal</a:t>
            </a:r>
            <a:r>
              <a:rPr sz="3000" spc="27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APIs</a:t>
            </a:r>
            <a:r>
              <a:rPr sz="3000" spc="35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lang="en-IN" sz="3000" spc="3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calculate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Body</a:t>
            </a:r>
            <a:r>
              <a:rPr lang="en-IN" sz="30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Mass</a:t>
            </a:r>
            <a:r>
              <a:rPr lang="en-IN" sz="30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Index</a:t>
            </a:r>
            <a:r>
              <a:rPr sz="3000" spc="17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BMI)</a:t>
            </a:r>
            <a:r>
              <a:rPr sz="3000" spc="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using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3000" spc="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profile</a:t>
            </a:r>
            <a:r>
              <a:rPr sz="3000" spc="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. It interprets in three categories:</a:t>
            </a:r>
            <a:endParaRPr lang="en-IN" sz="3000" spc="20" dirty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Wingdings" pitchFamily="2" charset="2"/>
              <a:buChar char="Ø"/>
            </a:pPr>
            <a:r>
              <a:rPr lang="en-IN" sz="3000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Underweight</a:t>
            </a: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Wingdings" pitchFamily="2" charset="2"/>
              <a:buChar char="Ø"/>
            </a:pPr>
            <a:r>
              <a:rPr lang="en-IN" sz="3000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N</a:t>
            </a:r>
            <a:r>
              <a:rPr lang="en-IN" sz="3000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ormal</a:t>
            </a: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Wingdings" pitchFamily="2" charset="2"/>
              <a:buChar char="Ø"/>
            </a:pPr>
            <a:r>
              <a:rPr lang="en-IN" sz="3000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O</a:t>
            </a:r>
            <a:r>
              <a:rPr lang="en-IN" sz="3000" spc="20" dirty="0" smtClean="0">
                <a:solidFill>
                  <a:srgbClr val="FFFFFF"/>
                </a:solidFill>
                <a:latin typeface="Times New Roman"/>
                <a:cs typeface="Times New Roman"/>
              </a:rPr>
              <a:t>verweight.</a:t>
            </a: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It </a:t>
            </a:r>
            <a:r>
              <a:rPr sz="3000" spc="-10" dirty="0" smtClean="0">
                <a:solidFill>
                  <a:srgbClr val="FFFFFF"/>
                </a:solidFill>
                <a:latin typeface="Times New Roman"/>
                <a:cs typeface="Times New Roman"/>
              </a:rPr>
              <a:t>display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daily</a:t>
            </a:r>
            <a:r>
              <a:rPr sz="30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health</a:t>
            </a:r>
            <a:r>
              <a:rPr sz="300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tips.</a:t>
            </a:r>
            <a:r>
              <a:rPr sz="3000" spc="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endParaRPr lang="en-IN" sz="3000" spc="100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000" spc="1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provides</a:t>
            </a:r>
            <a:r>
              <a:rPr sz="3000" spc="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users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sz="3000" spc="8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instant</a:t>
            </a:r>
            <a:r>
              <a:rPr sz="3000" spc="8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health</a:t>
            </a:r>
            <a:r>
              <a:rPr sz="3000" spc="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insights</a:t>
            </a:r>
            <a:r>
              <a:rPr lang="en-IN" sz="3000" spc="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5" dirty="0" smtClean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lang="en-IN" sz="3000" spc="-2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guidance</a:t>
            </a:r>
            <a:r>
              <a:rPr sz="3000" spc="-5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r>
              <a:rPr sz="3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sz="30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imes New Roman"/>
                <a:cs typeface="Times New Roman"/>
              </a:rPr>
              <a:t>real-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sz="3000" spc="-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data.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5800" y="1562100"/>
            <a:ext cx="12259916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Module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3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–</a:t>
            </a:r>
            <a:r>
              <a:rPr b="0" spc="-25" dirty="0">
                <a:latin typeface="Times New Roman"/>
                <a:cs typeface="Times New Roman"/>
              </a:rPr>
              <a:t> </a:t>
            </a:r>
            <a:r>
              <a:rPr lang="en-IN" b="0" spc="-25" dirty="0" smtClean="0">
                <a:latin typeface="Times New Roman"/>
                <a:cs typeface="Times New Roman"/>
              </a:rPr>
              <a:t>BMI Calculation and </a:t>
            </a:r>
            <a:r>
              <a:rPr b="0" spc="-10" dirty="0" smtClean="0">
                <a:latin typeface="Times New Roman"/>
                <a:cs typeface="Times New Roman"/>
              </a:rPr>
              <a:t>Health</a:t>
            </a:r>
            <a:r>
              <a:rPr b="0" spc="-240" dirty="0" smtClean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API</a:t>
            </a:r>
            <a:r>
              <a:rPr b="0" spc="-2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Integration</a:t>
            </a:r>
          </a:p>
        </p:txBody>
      </p:sp>
      <p:sp>
        <p:nvSpPr>
          <p:cNvPr id="7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00" y="934187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2705100"/>
            <a:ext cx="8458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1816537"/>
            <a:ext cx="82219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dirty="0">
                <a:latin typeface="Times New Roman"/>
                <a:cs typeface="Times New Roman"/>
              </a:rPr>
              <a:t>Module</a:t>
            </a:r>
            <a:r>
              <a:rPr b="0" spc="-35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4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–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Health</a:t>
            </a:r>
            <a:r>
              <a:rPr b="0" spc="-240" dirty="0">
                <a:latin typeface="Times New Roman"/>
                <a:cs typeface="Times New Roman"/>
              </a:rPr>
              <a:t> </a:t>
            </a:r>
            <a:r>
              <a:rPr b="0" dirty="0">
                <a:latin typeface="Times New Roman"/>
                <a:cs typeface="Times New Roman"/>
              </a:rPr>
              <a:t>Analytics</a:t>
            </a:r>
            <a:r>
              <a:rPr b="0" spc="-30" dirty="0">
                <a:latin typeface="Times New Roman"/>
                <a:cs typeface="Times New Roman"/>
              </a:rPr>
              <a:t> </a:t>
            </a:r>
            <a:r>
              <a:rPr b="0" spc="-10" dirty="0">
                <a:latin typeface="Times New Roman"/>
                <a:cs typeface="Times New Roman"/>
              </a:rPr>
              <a:t>Dashboard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55487" y="3390831"/>
            <a:ext cx="7233920" cy="38060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This</a:t>
            </a:r>
            <a:r>
              <a:rPr sz="3000" spc="505" dirty="0" smtClean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module</a:t>
            </a:r>
            <a:r>
              <a:rPr sz="30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presents</a:t>
            </a:r>
            <a:r>
              <a:rPr sz="3000" spc="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user</a:t>
            </a:r>
            <a:r>
              <a:rPr sz="30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health</a:t>
            </a:r>
            <a:r>
              <a:rPr sz="3000" spc="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000" spc="50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3000" spc="5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FFFFFF"/>
                </a:solidFill>
                <a:latin typeface="Times New Roman"/>
                <a:cs typeface="Times New Roman"/>
              </a:rPr>
              <a:t>the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form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30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dashboards,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charts,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progress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indicators.</a:t>
            </a:r>
            <a:r>
              <a:rPr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endParaRPr lang="en-IN" sz="3000" spc="285" dirty="0" smtClean="0">
              <a:solidFill>
                <a:srgbClr val="FFFFFF"/>
              </a:solidFill>
              <a:latin typeface="Times New Roman"/>
              <a:cs typeface="Times New Roman"/>
            </a:endParaRPr>
          </a:p>
          <a:p>
            <a:pPr marL="12700" marR="5080" algn="just">
              <a:lnSpc>
                <a:spcPct val="116700"/>
              </a:lnSpc>
              <a:spcBef>
                <a:spcPts val="95"/>
              </a:spcBef>
              <a:buFont typeface="Arial" pitchFamily="34" charset="0"/>
              <a:buChar char="•"/>
            </a:pPr>
            <a:r>
              <a:rPr lang="en-IN"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 smtClean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3000" spc="290" dirty="0" smtClean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helps</a:t>
            </a:r>
            <a:r>
              <a:rPr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users</a:t>
            </a:r>
            <a:r>
              <a:rPr sz="3000" spc="29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analyze</a:t>
            </a:r>
            <a:r>
              <a:rPr sz="3000" spc="28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workout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activity,</a:t>
            </a:r>
            <a:r>
              <a:rPr sz="3000" spc="3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calorie</a:t>
            </a:r>
            <a:r>
              <a:rPr sz="3000" spc="3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balance,</a:t>
            </a:r>
            <a:r>
              <a:rPr sz="3000" spc="3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sleep,</a:t>
            </a:r>
            <a:r>
              <a:rPr sz="3000" spc="315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3000" spc="320" dirty="0">
                <a:solidFill>
                  <a:srgbClr val="FFFFFF"/>
                </a:solidFill>
                <a:latin typeface="Times New Roman"/>
                <a:cs typeface="Times New Roman"/>
              </a:rPr>
              <a:t> 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water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intake,</a:t>
            </a:r>
            <a:r>
              <a:rPr sz="30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enabling</a:t>
            </a:r>
            <a:r>
              <a:rPr sz="30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them</a:t>
            </a:r>
            <a:r>
              <a:rPr sz="30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30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sz="30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progress</a:t>
            </a:r>
            <a:r>
              <a:rPr sz="3000" spc="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toward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fitness</a:t>
            </a:r>
            <a:r>
              <a:rPr sz="3000" spc="-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FFFFFF"/>
                </a:solidFill>
                <a:latin typeface="Times New Roman"/>
                <a:cs typeface="Times New Roman"/>
              </a:rPr>
              <a:t>goals</a:t>
            </a:r>
            <a:r>
              <a:rPr sz="3000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Times New Roman"/>
                <a:cs typeface="Times New Roman"/>
              </a:rPr>
              <a:t>effectively.</a:t>
            </a:r>
            <a:endParaRPr sz="30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767059" y="1109633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28700" y="9341870"/>
            <a:ext cx="6492240" cy="0"/>
          </a:xfrm>
          <a:custGeom>
            <a:avLst/>
            <a:gdLst/>
            <a:ahLst/>
            <a:cxnLst/>
            <a:rect l="l" t="t" r="r" b="b"/>
            <a:pathLst>
              <a:path w="6492240">
                <a:moveTo>
                  <a:pt x="0" y="0"/>
                </a:moveTo>
                <a:lnTo>
                  <a:pt x="6492239" y="0"/>
                </a:lnTo>
              </a:path>
            </a:pathLst>
          </a:custGeom>
          <a:ln w="38099">
            <a:solidFill>
              <a:srgbClr val="D9D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1D372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Words>660</Words>
  <Application>Microsoft Office PowerPoint</Application>
  <PresentationFormat>Custom</PresentationFormat>
  <Paragraphs>52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WellNest : Smart Health  &amp;    Fitness Companion</vt:lpstr>
      <vt:lpstr>Introduction</vt:lpstr>
      <vt:lpstr>Tech Stack </vt:lpstr>
      <vt:lpstr>Problem Statement</vt:lpstr>
      <vt:lpstr>Modules</vt:lpstr>
      <vt:lpstr>Module 1- Authentication &amp; Fitness Profile</vt:lpstr>
      <vt:lpstr>Module 2 – Workout, Nutrition &amp; Sleep Tracking</vt:lpstr>
      <vt:lpstr>Module 3 – BMI Calculation and Health API Integration</vt:lpstr>
      <vt:lpstr>Module 4 – Health Analytics Dashboard</vt:lpstr>
      <vt:lpstr>Module 5 – Health Blog &amp; Trainer Suggestion</vt:lpstr>
      <vt:lpstr>Outcome</vt:lpstr>
      <vt:lpstr>Future   Scope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</dc:title>
  <dc:creator>akal raahul</dc:creator>
  <cp:keywords>DAG-3lCC3W4,BAGL66mLCjQ,0</cp:keywords>
  <cp:lastModifiedBy>Ashish</cp:lastModifiedBy>
  <cp:revision>5</cp:revision>
  <dcterms:created xsi:type="dcterms:W3CDTF">2026-01-21T14:53:23Z</dcterms:created>
  <dcterms:modified xsi:type="dcterms:W3CDTF">2026-01-23T15:47:38Z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2026-01-19T00:00:00Z</vt:filetime>
  </property>
  <property fmtid="{D5CDD505-2E9C-101B-9397-08002B2CF9AE}" pid="3" name="Creator">
    <vt:lpwstr>Canva</vt:lpwstr>
  </property>
  <property fmtid="{D5CDD505-2E9C-101B-9397-08002B2CF9AE}" pid="4" name="LastSaved">
    <vt:filetime>2026-01-21T00:00:00Z</vt:filetime>
  </property>
  <property fmtid="{D5CDD505-2E9C-101B-9397-08002B2CF9AE}" pid="5" name="Producer">
    <vt:lpwstr>Canva</vt:lpwstr>
  </property>
</Properties>
</file>